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334" r:id="rId2"/>
    <p:sldId id="270" r:id="rId3"/>
    <p:sldId id="284" r:id="rId4"/>
    <p:sldId id="356" r:id="rId5"/>
    <p:sldId id="290" r:id="rId6"/>
    <p:sldId id="354" r:id="rId7"/>
    <p:sldId id="291" r:id="rId8"/>
    <p:sldId id="292" r:id="rId9"/>
    <p:sldId id="293" r:id="rId10"/>
    <p:sldId id="355" r:id="rId11"/>
    <p:sldId id="294" r:id="rId12"/>
    <p:sldId id="283" r:id="rId13"/>
    <p:sldId id="332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10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53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89" r:id="rId64"/>
    <p:sldId id="263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FE7"/>
    <a:srgbClr val="E68E9E"/>
    <a:srgbClr val="FF6699"/>
    <a:srgbClr val="FFC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9" autoAdjust="0"/>
  </p:normalViewPr>
  <p:slideViewPr>
    <p:cSldViewPr snapToGrid="0">
      <p:cViewPr varScale="1">
        <p:scale>
          <a:sx n="99" d="100"/>
          <a:sy n="99" d="100"/>
        </p:scale>
        <p:origin x="-60" y="-25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26716-8461-48E0-B1F0-36F84AFFC1C9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16884-D50C-4287-8800-4E59DA0883B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B29-2A0D-4261-ACBB-B9E4E29ACBD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9673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B29-2A0D-4261-ACBB-B9E4E29ACBD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3655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수정하기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B29-2A0D-4261-ACBB-B9E4E29ACBD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1276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수정하기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B29-2A0D-4261-ACBB-B9E4E29ACBD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60676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B29-2A0D-4261-ACBB-B9E4E29ACBD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72103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수정하기 상품 종류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B29-2A0D-4261-ACBB-B9E4E29ACBD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66680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수정하기 상품 종류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B29-2A0D-4261-ACBB-B9E4E29ACBD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3993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주문금액</a:t>
            </a:r>
            <a:r>
              <a:rPr lang="ko-KR" altLang="en-US" dirty="0" smtClean="0"/>
              <a:t> 포인트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B29-2A0D-4261-ACBB-B9E4E29ACBD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05973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B29-2A0D-4261-ACBB-B9E4E29ACBD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63254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F68DE-D3E7-4C37-87B4-86781CDED3A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7890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43978A-B13F-4F51-A10C-CDCC994C2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DE3A9B6-E5CE-424A-A9DA-3A5706C2D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A9E8D8B-7E69-424A-B3F9-3AF60188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D82B417-6E75-4F59-8D7F-2B952414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8C9503-49F1-4AD3-B24E-B526B3D2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181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5F2F33-EC50-4C80-89B2-C464452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94ECECE-320F-4037-9475-3A10C00FB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831E28-C168-4616-9126-C4F2E407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42E0B1-B2FB-466B-A272-4D3A3E64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657646-E7B1-4603-980A-2B28232D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6129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283EA17-17A1-4EAA-BE04-F54712CEF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72C39B8-2C73-4386-9EEA-93C4B4324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2ADDB53-D6FC-4BF4-B5A5-D6FBEBA3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79BF496-D067-435E-9D83-D731591E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A8FDC7A-AF37-4C2A-AB32-DB5826E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4788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28CF30-2EF5-45CA-8489-6B17C498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10F357-6FD6-4C6F-B305-8391F53DC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8B3BAB9-4577-447B-A9D3-F019B5B0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F255A9-C4BB-45C0-8707-9F232250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5E555C-B56D-455E-9882-776398E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280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18256E-02EF-4B80-A9DE-A2CFED7F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98A7C0D-A569-4DC5-9B6B-B869ED35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C7B0975-C6E7-4CBD-8266-927ACE53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E4FE34-7F41-454E-923A-8FC448C63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1B7FCAF-372D-4F31-8113-F1D16062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492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6F5DE3D-CF9F-4B43-8928-67632D8E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42A1130-CA29-46D9-98CD-8AEFFE3A9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4C06667-A8E4-4E21-BA22-FE235343D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C909A6-D0B4-41AA-B5E1-FA2A81D9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788D50E-134B-4EB2-8413-BD46AECD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5E8BBE8-0810-42CF-8BF4-9BC665FA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75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10C5236-AA3A-4BA2-B704-077F4DEDB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EDD8B8-16EF-4149-84D9-5C51BE17A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CD4AAB5-D86A-4D77-B9D3-43F091C08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4FC805A-30E4-4B49-971D-8A71189E9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DB0DE9D7-6312-49EC-ACFB-87F17C9D5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A00306A-1A99-46DA-BD16-B8E2E347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D5D436E-6825-4ADC-88DA-9D291790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86A50B3-FBB7-49C2-B3C8-031B553B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443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469A6A-F318-4B02-8B48-1D168242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3772A60-CC73-440E-B921-A604F210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7159AB4-D376-4087-894D-217493E6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5DFFD5-384B-42CB-8EA7-EA4AAD7A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484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73AA773-2EE3-4A4B-BD7F-3A2DB13EB93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E954F0A-0ADA-4153-B93B-3F916F67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A1988C8-D255-4CC5-A63C-6012F31E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D282611-EA94-44D3-A432-E8D3F7D3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4251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F5DAF5-4B45-48CA-91D4-7F3CC6F6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D19EB7A-F423-44BA-A011-89E47172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24EAA08-A82E-492F-A42A-FAEE7ED88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97C8EA-83DD-4DCC-BCAC-14B61BFF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0B0092-8162-4933-8208-3241F011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DE88E89-8964-490E-A3F8-C1145649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344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C3B895-F0E6-417C-91AF-FC77106B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00F889D-F6A1-4CD3-A7EF-FF6DC4B8D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308076-F0A6-4FED-97BA-897E05C25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1336CB4-D55C-4A66-BF0C-77AA7500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327A1E3-C171-4893-AFC0-4126AA79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A601620-650B-42C8-A0B6-84F9BF2C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087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03E94DA-1AFF-4878-8CEB-B2554450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E4748CD-C42F-4379-BA60-12342E3DC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64659B-4FE8-4FC3-A60B-33E3C5E69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EFB76-457A-4409-A8BD-7ACCA03B59D1}" type="datetimeFigureOut">
              <a:rPr lang="ko-KR" altLang="en-US" smtClean="0"/>
              <a:pPr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C0E7DB0-1313-4122-9C73-F59E1A9EA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40599C3-8CD2-4289-B09D-A5B7BA93E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156A-E699-4781-9986-B47109370B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0067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2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jpeg"/><Relationship Id="rId4" Type="http://schemas.openxmlformats.org/officeDocument/2006/relationships/image" Target="../media/image12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250" y="6486525"/>
            <a:ext cx="2091104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그룹 17"/>
          <p:cNvGrpSpPr/>
          <p:nvPr/>
        </p:nvGrpSpPr>
        <p:grpSpPr>
          <a:xfrm>
            <a:off x="28575" y="337267"/>
            <a:ext cx="12134850" cy="5784850"/>
            <a:chOff x="28575" y="536575"/>
            <a:chExt cx="12134850" cy="5784850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575" y="536575"/>
              <a:ext cx="12134850" cy="578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69265" y="593480"/>
              <a:ext cx="163830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55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335721" y="5673725"/>
              <a:ext cx="2434248" cy="53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81334" y="2390041"/>
            <a:ext cx="2999931" cy="219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444EDDE-9996-413D-B39C-8D0EC945055E}"/>
              </a:ext>
            </a:extLst>
          </p:cNvPr>
          <p:cNvSpPr txBox="1"/>
          <p:nvPr/>
        </p:nvSpPr>
        <p:spPr>
          <a:xfrm>
            <a:off x="2361906" y="2603835"/>
            <a:ext cx="21579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/>
              <a:t>WUE</a:t>
            </a:r>
            <a:endParaRPr lang="ko-KR" altLang="en-US" sz="6600" b="1" dirty="0"/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7" cstate="print"/>
          <a:srcRect b="47199"/>
          <a:stretch>
            <a:fillRect/>
          </a:stretch>
        </p:blipFill>
        <p:spPr bwMode="auto">
          <a:xfrm>
            <a:off x="2235163" y="4291927"/>
            <a:ext cx="1211384" cy="29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66816" y="4297038"/>
            <a:ext cx="137795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8327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225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설계 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[</a:t>
            </a:r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적용 기술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]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=""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What You Eat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16293" y="2114771"/>
            <a:ext cx="3600000" cy="3600000"/>
            <a:chOff x="2091839" y="2179248"/>
            <a:chExt cx="2041452" cy="3508788"/>
          </a:xfrm>
        </p:grpSpPr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69848F51-96B5-4CA6-9F3F-C49FB951540F}"/>
                </a:ext>
              </a:extLst>
            </p:cNvPr>
            <p:cNvSpPr/>
            <p:nvPr/>
          </p:nvSpPr>
          <p:spPr>
            <a:xfrm>
              <a:off x="2091840" y="2179250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33743AA7-FF5F-4C86-981B-D85F757769D4}"/>
                </a:ext>
              </a:extLst>
            </p:cNvPr>
            <p:cNvSpPr/>
            <p:nvPr/>
          </p:nvSpPr>
          <p:spPr>
            <a:xfrm>
              <a:off x="2091839" y="2179248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F2F13CF1-984F-470F-84C9-915640F6627E}"/>
                </a:ext>
              </a:extLst>
            </p:cNvPr>
            <p:cNvSpPr txBox="1"/>
            <p:nvPr/>
          </p:nvSpPr>
          <p:spPr>
            <a:xfrm>
              <a:off x="2558015" y="2294221"/>
              <a:ext cx="1099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itchFamily="18" charset="-127"/>
                  <a:ea typeface="아리따-돋움4.0(OTF)-SemiBold" pitchFamily="18" charset="-127"/>
                </a:rPr>
                <a:t>언어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itchFamily="18" charset="-127"/>
                  <a:ea typeface="아리따-돋움4.0(OTF)-SemiBold" pitchFamily="18" charset="-127"/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itchFamily="18" charset="-127"/>
                  <a:ea typeface="아리따-돋움4.0(OTF)-SemiBold" pitchFamily="18" charset="-127"/>
                </a:rPr>
                <a:t>개발 툴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296000" y="2114772"/>
            <a:ext cx="3600000" cy="3600000"/>
            <a:chOff x="5077180" y="2179249"/>
            <a:chExt cx="2041451" cy="3508788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E18CBCB3-A4EF-4569-A82A-6FB2B35F3E9D}"/>
                </a:ext>
              </a:extLst>
            </p:cNvPr>
            <p:cNvSpPr/>
            <p:nvPr/>
          </p:nvSpPr>
          <p:spPr>
            <a:xfrm>
              <a:off x="5077180" y="2179251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E949B1FE-6D2F-4DF9-921B-64590E81A848}"/>
                </a:ext>
              </a:extLst>
            </p:cNvPr>
            <p:cNvSpPr/>
            <p:nvPr/>
          </p:nvSpPr>
          <p:spPr>
            <a:xfrm>
              <a:off x="5077180" y="2179249"/>
              <a:ext cx="2041451" cy="6042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A4BB095-A13D-4DCA-9658-6991A48C767D}"/>
                </a:ext>
              </a:extLst>
            </p:cNvPr>
            <p:cNvSpPr txBox="1"/>
            <p:nvPr/>
          </p:nvSpPr>
          <p:spPr>
            <a:xfrm>
              <a:off x="5451492" y="2294222"/>
              <a:ext cx="1292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itchFamily="18" charset="-127"/>
                  <a:ea typeface="아리따-돋움4.0(OTF)-SemiBold" pitchFamily="18" charset="-127"/>
                </a:rPr>
                <a:t>개발 환경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142445" y="2120634"/>
            <a:ext cx="3617585" cy="3600000"/>
            <a:chOff x="8466586" y="2173388"/>
            <a:chExt cx="2051423" cy="3508788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D6551074-E9D4-44DC-B9DC-491EAD11C90E}"/>
                </a:ext>
              </a:extLst>
            </p:cNvPr>
            <p:cNvSpPr/>
            <p:nvPr/>
          </p:nvSpPr>
          <p:spPr>
            <a:xfrm>
              <a:off x="8466586" y="2173390"/>
              <a:ext cx="2041451" cy="3508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092446C-BEDA-44AF-8A61-C63F37675B99}"/>
                </a:ext>
              </a:extLst>
            </p:cNvPr>
            <p:cNvSpPr/>
            <p:nvPr/>
          </p:nvSpPr>
          <p:spPr>
            <a:xfrm>
              <a:off x="8476558" y="2173388"/>
              <a:ext cx="2041451" cy="6042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535D29AA-F09B-4508-856C-76995DCEA051}"/>
                </a:ext>
              </a:extLst>
            </p:cNvPr>
            <p:cNvSpPr txBox="1"/>
            <p:nvPr/>
          </p:nvSpPr>
          <p:spPr>
            <a:xfrm>
              <a:off x="8699514" y="2288361"/>
              <a:ext cx="1595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아리따-돋움4.0(OTF)-SemiBold" pitchFamily="18" charset="-127"/>
                  <a:ea typeface="아리따-돋움4.0(OTF)-SemiBold" pitchFamily="18" charset="-127"/>
                </a:rPr>
                <a:t>사용 도구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endParaRPr>
            </a:p>
          </p:txBody>
        </p:sp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6747" y="3395310"/>
            <a:ext cx="1440000" cy="54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9421" y="2917596"/>
            <a:ext cx="1440000" cy="47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5722" y="4135808"/>
            <a:ext cx="1130974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9350" y="2922464"/>
            <a:ext cx="1368000" cy="1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04189" y="2992072"/>
            <a:ext cx="1800000" cy="57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15913" y="3744528"/>
            <a:ext cx="1800000" cy="53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32765" y="4444969"/>
            <a:ext cx="1775557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6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1028" y="4966189"/>
            <a:ext cx="2160000" cy="642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8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23596" y="2902683"/>
            <a:ext cx="1800000" cy="96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9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27747" y="3989511"/>
            <a:ext cx="1800000" cy="890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40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27993" y="5017478"/>
            <a:ext cx="1800000" cy="56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43" name="Picture 1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144489" y="5130801"/>
            <a:ext cx="1800000" cy="429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268823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ERD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What You Eat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375" y="1416319"/>
            <a:ext cx="11017250" cy="514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5128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1016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기능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What You Eat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78AFD8C8-4C98-438C-8F3C-EB42E7742A4D}"/>
              </a:ext>
            </a:extLst>
          </p:cNvPr>
          <p:cNvCxnSpPr/>
          <p:nvPr/>
        </p:nvCxnSpPr>
        <p:spPr>
          <a:xfrm rot="5400000">
            <a:off x="5293779" y="3781048"/>
            <a:ext cx="1007020" cy="45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8BE8E0EE-DCA4-4123-9B1E-B9825FE2E6D5}"/>
              </a:ext>
            </a:extLst>
          </p:cNvPr>
          <p:cNvCxnSpPr>
            <a:endCxn id="29" idx="6"/>
          </p:cNvCxnSpPr>
          <p:nvPr/>
        </p:nvCxnSpPr>
        <p:spPr>
          <a:xfrm rot="10800000" flipV="1">
            <a:off x="4391964" y="4290645"/>
            <a:ext cx="1399239" cy="9137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B681466-1976-4DF8-96E4-6A2F957E7031}"/>
              </a:ext>
            </a:extLst>
          </p:cNvPr>
          <p:cNvCxnSpPr>
            <a:endCxn id="31" idx="2"/>
          </p:cNvCxnSpPr>
          <p:nvPr/>
        </p:nvCxnSpPr>
        <p:spPr>
          <a:xfrm>
            <a:off x="5808784" y="4284785"/>
            <a:ext cx="1294603" cy="9198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F09774A2-33CC-458E-B6AE-260D03F8C984}"/>
              </a:ext>
            </a:extLst>
          </p:cNvPr>
          <p:cNvSpPr/>
          <p:nvPr/>
        </p:nvSpPr>
        <p:spPr>
          <a:xfrm>
            <a:off x="2633197" y="4325026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7B746618-2153-4403-9535-CACA99FA8225}"/>
              </a:ext>
            </a:extLst>
          </p:cNvPr>
          <p:cNvSpPr/>
          <p:nvPr/>
        </p:nvSpPr>
        <p:spPr>
          <a:xfrm>
            <a:off x="4915693" y="1528154"/>
            <a:ext cx="1758766" cy="1758766"/>
          </a:xfrm>
          <a:prstGeom prst="ellipse">
            <a:avLst/>
          </a:prstGeom>
          <a:solidFill>
            <a:srgbClr val="E68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DE222FA1-5A7C-4D28-950A-B7EFABAC989F}"/>
              </a:ext>
            </a:extLst>
          </p:cNvPr>
          <p:cNvSpPr/>
          <p:nvPr/>
        </p:nvSpPr>
        <p:spPr>
          <a:xfrm>
            <a:off x="7103387" y="432524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F7740C2-AD3E-46C8-9F50-1EF93ABB0A9E}"/>
              </a:ext>
            </a:extLst>
          </p:cNvPr>
          <p:cNvSpPr txBox="1"/>
          <p:nvPr/>
        </p:nvSpPr>
        <p:spPr>
          <a:xfrm>
            <a:off x="5078550" y="2087789"/>
            <a:ext cx="1444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+mj-lt"/>
              </a:rPr>
              <a:t>worker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095DFC5-5973-4BDC-AE4A-7B2141620F73}"/>
              </a:ext>
            </a:extLst>
          </p:cNvPr>
          <p:cNvSpPr txBox="1"/>
          <p:nvPr/>
        </p:nvSpPr>
        <p:spPr>
          <a:xfrm>
            <a:off x="2922042" y="4940309"/>
            <a:ext cx="1188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+mj-lt"/>
              </a:rPr>
              <a:t>seller</a:t>
            </a:r>
            <a:endParaRPr lang="ko-KR" altLang="en-US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3C0A78B-96B8-47E3-8D87-5BD9EE2A4844}"/>
              </a:ext>
            </a:extLst>
          </p:cNvPr>
          <p:cNvSpPr txBox="1"/>
          <p:nvPr/>
        </p:nvSpPr>
        <p:spPr>
          <a:xfrm>
            <a:off x="7092527" y="4948010"/>
            <a:ext cx="1803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+mj-lt"/>
              </a:rPr>
              <a:t>customer</a:t>
            </a:r>
            <a:endParaRPr lang="ko-KR" altLang="en-US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8745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l="719" t="2950" r="1"/>
          <a:stretch/>
        </p:blipFill>
        <p:spPr>
          <a:xfrm>
            <a:off x="6071042" y="406096"/>
            <a:ext cx="2769179" cy="53314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36" y="3771901"/>
            <a:ext cx="2663627" cy="2658300"/>
          </a:xfrm>
          <a:prstGeom prst="rect">
            <a:avLst/>
          </a:prstGeom>
        </p:spPr>
      </p:pic>
      <p:sp>
        <p:nvSpPr>
          <p:cNvPr id="7" name="Rect 0"/>
          <p:cNvSpPr>
            <a:spLocks/>
          </p:cNvSpPr>
          <p:nvPr/>
        </p:nvSpPr>
        <p:spPr>
          <a:xfrm>
            <a:off x="9892030" y="658939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1D476B7-6743-40B2-BAEE-40790FD9E96F}"/>
              </a:ext>
            </a:extLst>
          </p:cNvPr>
          <p:cNvSpPr txBox="1"/>
          <p:nvPr/>
        </p:nvSpPr>
        <p:spPr>
          <a:xfrm>
            <a:off x="368935" y="2137410"/>
            <a:ext cx="2773516" cy="110799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6600" b="1" dirty="0">
                <a:solidFill>
                  <a:schemeClr val="bg1"/>
                </a:solidFill>
              </a:rPr>
              <a:t>Part 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1 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068C930B-9B88-46BA-9158-1917DFDDC59B}"/>
              </a:ext>
            </a:extLst>
          </p:cNvPr>
          <p:cNvCxnSpPr>
            <a:cxnSpLocks/>
          </p:cNvCxnSpPr>
          <p:nvPr/>
        </p:nvCxnSpPr>
        <p:spPr>
          <a:xfrm>
            <a:off x="368935" y="3429000"/>
            <a:ext cx="399478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3EBD6A3-67CA-4FD6-B450-83E70E8EBBD4}"/>
              </a:ext>
            </a:extLst>
          </p:cNvPr>
          <p:cNvSpPr txBox="1"/>
          <p:nvPr/>
        </p:nvSpPr>
        <p:spPr>
          <a:xfrm>
            <a:off x="369570" y="3614420"/>
            <a:ext cx="2394245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spc="-140" dirty="0" smtClean="0">
                <a:solidFill>
                  <a:schemeClr val="bg1"/>
                </a:solidFill>
              </a:rPr>
              <a:t> 사용자 페이지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69051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0531" y="2302509"/>
            <a:ext cx="9624551" cy="3594735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270" y="128270"/>
            <a:ext cx="1206373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925" y="176530"/>
            <a:ext cx="2487861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90" dirty="0">
                <a:latin typeface="아리따-돋움4.0(OTF)-SemiBold" pitchFamily="18" charset="-127"/>
                <a:ea typeface="아리따-돋움4.0(OTF)-SemiBold" pitchFamily="18" charset="-127"/>
              </a:rPr>
              <a:t>메인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4" name="그룹 7">
            <a:extLst>
              <a:ext uri="{FF2B5EF4-FFF2-40B4-BE49-F238E27FC236}">
                <a16:creationId xmlns=""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270" cy="2406015"/>
            <a:chOff x="0" y="0"/>
            <a:chExt cx="128270" cy="2406015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270" cy="1203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1203325"/>
              <a:ext cx="128270" cy="1203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395" y="6721475"/>
            <a:ext cx="988187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485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2825"/>
          <a:stretch>
            <a:fillRect/>
          </a:stretch>
        </p:blipFill>
        <p:spPr>
          <a:xfrm>
            <a:off x="1200467" y="2373630"/>
            <a:ext cx="9504680" cy="3452495"/>
          </a:xfrm>
          <a:prstGeom prst="rect">
            <a:avLst/>
          </a:prstGeom>
          <a:noFill/>
        </p:spPr>
      </p:pic>
      <p:cxnSp>
        <p:nvCxnSpPr>
          <p:cNvPr id="14" name="도형 3"/>
          <p:cNvCxnSpPr/>
          <p:nvPr/>
        </p:nvCxnSpPr>
        <p:spPr>
          <a:xfrm flipH="1">
            <a:off x="6060757" y="1920875"/>
            <a:ext cx="1270" cy="584200"/>
          </a:xfrm>
          <a:prstGeom prst="line">
            <a:avLst/>
          </a:prstGeom>
          <a:ln w="158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5"/>
          <p:cNvSpPr txBox="1">
            <a:spLocks/>
          </p:cNvSpPr>
          <p:nvPr/>
        </p:nvSpPr>
        <p:spPr>
          <a:xfrm>
            <a:off x="5660279" y="1560195"/>
            <a:ext cx="843501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>
                <a:solidFill>
                  <a:srgbClr val="8496B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1. 검색</a:t>
            </a:r>
            <a:endParaRPr lang="ko-KR" altLang="en-US" sz="1400" dirty="0">
              <a:solidFill>
                <a:srgbClr val="8496B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cxnSp>
        <p:nvCxnSpPr>
          <p:cNvPr id="16" name="도형 9"/>
          <p:cNvCxnSpPr/>
          <p:nvPr/>
        </p:nvCxnSpPr>
        <p:spPr>
          <a:xfrm>
            <a:off x="6217602" y="3009900"/>
            <a:ext cx="1356216" cy="3001010"/>
          </a:xfrm>
          <a:prstGeom prst="line">
            <a:avLst/>
          </a:prstGeom>
          <a:ln w="158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0"/>
          <p:cNvSpPr txBox="1">
            <a:spLocks/>
          </p:cNvSpPr>
          <p:nvPr/>
        </p:nvSpPr>
        <p:spPr>
          <a:xfrm>
            <a:off x="6610370" y="6059487"/>
            <a:ext cx="2523448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>
                <a:solidFill>
                  <a:srgbClr val="8496B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2. 카테고리 별 상품 보기</a:t>
            </a:r>
            <a:endParaRPr lang="ko-KR" altLang="en-US" sz="1400" dirty="0">
              <a:solidFill>
                <a:srgbClr val="8496B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cxnSp>
        <p:nvCxnSpPr>
          <p:cNvPr id="18" name="도형 11"/>
          <p:cNvCxnSpPr/>
          <p:nvPr/>
        </p:nvCxnSpPr>
        <p:spPr>
          <a:xfrm flipH="1">
            <a:off x="9984422" y="2172970"/>
            <a:ext cx="1270" cy="584200"/>
          </a:xfrm>
          <a:prstGeom prst="line">
            <a:avLst/>
          </a:prstGeom>
          <a:ln w="158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2"/>
          <p:cNvSpPr txBox="1">
            <a:spLocks/>
          </p:cNvSpPr>
          <p:nvPr/>
        </p:nvSpPr>
        <p:spPr>
          <a:xfrm>
            <a:off x="8949155" y="1812290"/>
            <a:ext cx="21130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rgbClr val="8496B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3. 로그인/ 회원가입 </a:t>
            </a:r>
            <a:endParaRPr lang="ko-KR" altLang="en-US" sz="1400">
              <a:solidFill>
                <a:srgbClr val="8496B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0" name="도형 7"/>
          <p:cNvSpPr>
            <a:spLocks/>
          </p:cNvSpPr>
          <p:nvPr/>
        </p:nvSpPr>
        <p:spPr>
          <a:xfrm>
            <a:off x="10112980" y="6552997"/>
            <a:ext cx="2013643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810324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6417279" y="2174557"/>
            <a:ext cx="4823376" cy="403510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76219" y="2665630"/>
            <a:ext cx="4771852" cy="2747673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Rect 0"/>
          <p:cNvCxnSpPr/>
          <p:nvPr/>
        </p:nvCxnSpPr>
        <p:spPr>
          <a:xfrm>
            <a:off x="128270" y="128270"/>
            <a:ext cx="12064365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87861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90" dirty="0">
                <a:latin typeface="아리따-돋움4.0(OTF)-SemiBold" pitchFamily="18" charset="-127"/>
                <a:ea typeface="아리따-돋움4.0(OTF)-SemiBold" pitchFamily="18" charset="-127"/>
              </a:rPr>
              <a:t>메인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8905" cy="2406650"/>
            <a:chOff x="0" y="0"/>
            <a:chExt cx="128905" cy="2406650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8905" cy="1203960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8905" cy="1203960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0" name="Rect 0"/>
          <p:cNvCxnSpPr/>
          <p:nvPr/>
        </p:nvCxnSpPr>
        <p:spPr>
          <a:xfrm>
            <a:off x="112395" y="6721475"/>
            <a:ext cx="9882505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>
            <a:off x="0" y="1213485"/>
            <a:ext cx="12192635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4468384" y="1526540"/>
            <a:ext cx="2616422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rgbClr val="8496B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4. 베스트 상품/ 추천 상품</a:t>
            </a: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2515237" y="5698057"/>
            <a:ext cx="2754280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>
                <a:solidFill>
                  <a:srgbClr val="8496B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5. 공지사항/ </a:t>
            </a:r>
            <a:r>
              <a:rPr lang="ko-KR" altLang="en-US" dirty="0" smtClean="0">
                <a:solidFill>
                  <a:srgbClr val="8496B1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자주하는 질문</a:t>
            </a:r>
            <a:endParaRPr lang="ko-KR" altLang="en-US" dirty="0">
              <a:solidFill>
                <a:srgbClr val="8496B1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20" name="그림 13" descr="C:/Users/RANG/AppData/Roaming/PolarisOffice/ETemp/1880_19170680/fImage2218684531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62024"/>
          <a:stretch>
            <a:fillRect/>
          </a:stretch>
        </p:blipFill>
        <p:spPr>
          <a:xfrm>
            <a:off x="1458911" y="2732088"/>
            <a:ext cx="4637405" cy="2605405"/>
          </a:xfrm>
          <a:prstGeom prst="rect">
            <a:avLst/>
          </a:prstGeom>
          <a:noFill/>
        </p:spPr>
      </p:pic>
      <p:pic>
        <p:nvPicPr>
          <p:cNvPr id="21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3370"/>
          <a:stretch>
            <a:fillRect/>
          </a:stretch>
        </p:blipFill>
        <p:spPr>
          <a:xfrm>
            <a:off x="6503670" y="2256790"/>
            <a:ext cx="4636770" cy="3884295"/>
          </a:xfrm>
          <a:prstGeom prst="rect">
            <a:avLst/>
          </a:prstGeom>
          <a:noFill/>
        </p:spPr>
      </p:pic>
      <p:cxnSp>
        <p:nvCxnSpPr>
          <p:cNvPr id="18" name="Rect 0"/>
          <p:cNvCxnSpPr/>
          <p:nvPr/>
        </p:nvCxnSpPr>
        <p:spPr>
          <a:xfrm>
            <a:off x="6148070" y="1931035"/>
            <a:ext cx="2462530" cy="487045"/>
          </a:xfrm>
          <a:prstGeom prst="line">
            <a:avLst/>
          </a:prstGeom>
          <a:ln w="158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 flipH="1">
            <a:off x="3324860" y="1939290"/>
            <a:ext cx="2260600" cy="611505"/>
          </a:xfrm>
          <a:prstGeom prst="line">
            <a:avLst/>
          </a:prstGeom>
          <a:ln w="158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t 0"/>
          <p:cNvCxnSpPr/>
          <p:nvPr/>
        </p:nvCxnSpPr>
        <p:spPr>
          <a:xfrm flipV="1">
            <a:off x="5312712" y="5603558"/>
            <a:ext cx="1377315" cy="245745"/>
          </a:xfrm>
          <a:prstGeom prst="line">
            <a:avLst/>
          </a:prstGeom>
          <a:ln w="15875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7"/>
          <p:cNvSpPr>
            <a:spLocks/>
          </p:cNvSpPr>
          <p:nvPr/>
        </p:nvSpPr>
        <p:spPr>
          <a:xfrm>
            <a:off x="10112980" y="6552997"/>
            <a:ext cx="2013643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828860" y="1930860"/>
            <a:ext cx="8562050" cy="412819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Rect 0"/>
          <p:cNvCxnSpPr/>
          <p:nvPr/>
        </p:nvCxnSpPr>
        <p:spPr>
          <a:xfrm>
            <a:off x="128270" y="128270"/>
            <a:ext cx="12064365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87861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90" dirty="0">
                <a:latin typeface="아리따-돋움4.0(OTF)-SemiBold" pitchFamily="18" charset="-127"/>
                <a:ea typeface="아리따-돋움4.0(OTF)-SemiBold" pitchFamily="18" charset="-127"/>
              </a:rPr>
              <a:t>메인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8905" cy="2406650"/>
            <a:chOff x="0" y="0"/>
            <a:chExt cx="128905" cy="2406650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8905" cy="1203960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8905" cy="1203960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2635" cy="635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15"/>
          <p:cNvSpPr txBox="1">
            <a:spLocks/>
          </p:cNvSpPr>
          <p:nvPr/>
        </p:nvSpPr>
        <p:spPr>
          <a:xfrm>
            <a:off x="288925" y="873760"/>
            <a:ext cx="699230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 검색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sp>
        <p:nvSpPr>
          <p:cNvPr id="24" name="텍스트 상자 17"/>
          <p:cNvSpPr txBox="1">
            <a:spLocks/>
          </p:cNvSpPr>
          <p:nvPr/>
        </p:nvSpPr>
        <p:spPr>
          <a:xfrm>
            <a:off x="4524375" y="1409700"/>
            <a:ext cx="3437479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-29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“두부” </a:t>
            </a:r>
            <a:r>
              <a:rPr lang="ko-KR" altLang="en-US" sz="3200" spc="-2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검색 시 </a:t>
            </a:r>
            <a:r>
              <a:rPr lang="ko-KR" altLang="en-US" sz="3200" spc="-29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결과 창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도형 7"/>
          <p:cNvSpPr>
            <a:spLocks/>
          </p:cNvSpPr>
          <p:nvPr/>
        </p:nvSpPr>
        <p:spPr>
          <a:xfrm>
            <a:off x="9901266" y="6520583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10"/>
          <p:cNvSpPr txBox="1">
            <a:spLocks/>
          </p:cNvSpPr>
          <p:nvPr/>
        </p:nvSpPr>
        <p:spPr>
          <a:xfrm>
            <a:off x="3879215" y="5956935"/>
            <a:ext cx="4516755" cy="5822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그림 11" descr="C:/Users/RANG/AppData/Roaming/PolarisOffice/ETemp/1880_19170680/fImage351825547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85" y="2012950"/>
            <a:ext cx="8368665" cy="3973195"/>
          </a:xfrm>
          <a:prstGeom prst="rect">
            <a:avLst/>
          </a:prstGeom>
          <a:noFill/>
        </p:spPr>
      </p:pic>
      <p:sp>
        <p:nvSpPr>
          <p:cNvPr id="26" name="도형 2"/>
          <p:cNvSpPr>
            <a:spLocks/>
          </p:cNvSpPr>
          <p:nvPr/>
        </p:nvSpPr>
        <p:spPr>
          <a:xfrm>
            <a:off x="1636712" y="5151120"/>
            <a:ext cx="9047480" cy="1341755"/>
          </a:xfrm>
          <a:prstGeom prst="roundRect">
            <a:avLst/>
          </a:prstGeom>
          <a:solidFill>
            <a:srgbClr val="F9DEA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상품명에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검색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키워드가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포함된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모든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상품을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띄워준다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2200" b="1" dirty="0">
              <a:ln w="9525" cap="rnd" cmpd="sng">
                <a:solidFill>
                  <a:schemeClr val="tx1">
                    <a:alpha val="80000"/>
                  </a:schemeClr>
                </a:solidFill>
                <a:prstDash val="solid"/>
                <a:bevel/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cxnSp>
        <p:nvCxnSpPr>
          <p:cNvPr id="30" name="도형 12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875040" y="2040655"/>
            <a:ext cx="8928000" cy="4356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47465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Medium" pitchFamily="18" charset="-127"/>
                <a:ea typeface="아리따-돋움4.0(OTF)-Medium" pitchFamily="18" charset="-127"/>
              </a:rPr>
              <a:t>메인 페이지</a:t>
            </a:r>
            <a:endParaRPr lang="ko-KR" altLang="en-US" sz="4000" dirty="0"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204787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카테고리별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보기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4524375" y="1409700"/>
            <a:ext cx="3519233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-28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“</a:t>
            </a:r>
            <a:r>
              <a:rPr lang="ko-KR" altLang="en-US" sz="3200" spc="-2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Fruit</a:t>
            </a:r>
            <a:r>
              <a:rPr lang="ko-KR" altLang="en-US" sz="3200" spc="-28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” 메뉴 </a:t>
            </a:r>
            <a:r>
              <a:rPr lang="ko-KR" altLang="en-US" sz="3200" spc="-28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선택 시 </a:t>
            </a:r>
            <a:r>
              <a:rPr lang="ko-KR" altLang="en-US" sz="3200" spc="-28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창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49287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3879215" y="5956935"/>
            <a:ext cx="4516755" cy="5822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도형 13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14" descr="C:/Users/RANG/AppData/Roaming/PolarisOffice/ETemp/1880_19170680/fImage1130164562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05" y="2120205"/>
            <a:ext cx="8750300" cy="4187825"/>
          </a:xfrm>
          <a:prstGeom prst="rect">
            <a:avLst/>
          </a:prstGeom>
          <a:noFill/>
        </p:spPr>
      </p:pic>
      <p:cxnSp>
        <p:nvCxnSpPr>
          <p:cNvPr id="33" name="도형 94"/>
          <p:cNvCxnSpPr/>
          <p:nvPr/>
        </p:nvCxnSpPr>
        <p:spPr>
          <a:xfrm flipV="1">
            <a:off x="7461678" y="3146414"/>
            <a:ext cx="832322" cy="614800"/>
          </a:xfrm>
          <a:prstGeom prst="straightConnector1">
            <a:avLst/>
          </a:prstGeom>
          <a:ln w="6350" cap="flat" cmpd="sng">
            <a:solidFill>
              <a:srgbClr val="8496B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95"/>
          <p:cNvSpPr txBox="1">
            <a:spLocks/>
          </p:cNvSpPr>
          <p:nvPr/>
        </p:nvSpPr>
        <p:spPr>
          <a:xfrm>
            <a:off x="8950036" y="2752436"/>
            <a:ext cx="273431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세일하는 상품일 경우 판매가와 </a:t>
            </a:r>
            <a:r>
              <a:rPr lang="ko-KR" altLang="en-US"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세일가가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동시에 보여진다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799995" y="2626184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8043695" y="2320888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11401136" y="1542530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57114" y="3758522"/>
            <a:ext cx="1204564" cy="591806"/>
          </a:xfrm>
          <a:prstGeom prst="rect">
            <a:avLst/>
          </a:prstGeom>
          <a:noFill/>
          <a:ln w="44450">
            <a:solidFill>
              <a:srgbClr val="849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 0"/>
          <p:cNvSpPr>
            <a:spLocks/>
          </p:cNvSpPr>
          <p:nvPr/>
        </p:nvSpPr>
        <p:spPr>
          <a:xfrm>
            <a:off x="9901266" y="6511347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65238" y="2098188"/>
            <a:ext cx="5577379" cy="4441042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26703" y="2096739"/>
            <a:ext cx="5116830" cy="443363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76319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메인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691489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3.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로그인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/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회원가입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526703" y="1474151"/>
            <a:ext cx="1415772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spc="-28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로그인 창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3879215" y="5956935"/>
            <a:ext cx="4516755" cy="5822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15" descr="C:/Users/RANG/AppData/Roaming/PolarisOffice/ETemp/1880_19170680/fImage3694257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411" t="13666" r="33294" b="40904"/>
          <a:stretch>
            <a:fillRect/>
          </a:stretch>
        </p:blipFill>
        <p:spPr>
          <a:xfrm>
            <a:off x="1873249" y="2298700"/>
            <a:ext cx="2355850" cy="1505585"/>
          </a:xfrm>
          <a:prstGeom prst="rect">
            <a:avLst/>
          </a:prstGeom>
          <a:noFill/>
        </p:spPr>
      </p:pic>
      <p:pic>
        <p:nvPicPr>
          <p:cNvPr id="32" name="그림 16" descr="C:/Users/RANG/AppData/Roaming/PolarisOffice/ETemp/1880_19170680/fImage44042576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796" t="17743" r="34186" b="38587"/>
          <a:stretch/>
        </p:blipFill>
        <p:spPr>
          <a:xfrm>
            <a:off x="6881090" y="2219325"/>
            <a:ext cx="2890983" cy="1840865"/>
          </a:xfrm>
          <a:prstGeom prst="rect">
            <a:avLst/>
          </a:prstGeom>
          <a:noFill/>
        </p:spPr>
      </p:pic>
      <p:sp>
        <p:nvSpPr>
          <p:cNvPr id="33" name="텍스트 상자 17"/>
          <p:cNvSpPr txBox="1">
            <a:spLocks/>
          </p:cNvSpPr>
          <p:nvPr/>
        </p:nvSpPr>
        <p:spPr>
          <a:xfrm>
            <a:off x="6365238" y="1483518"/>
            <a:ext cx="224472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spc="-28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회원가입 창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34" name="그림 18" descr="C:/Users/RANG/AppData/Roaming/PolarisOffice/ETemp/1880_19170680/fImage7725578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9" y="4227830"/>
            <a:ext cx="2430780" cy="2129790"/>
          </a:xfrm>
          <a:prstGeom prst="rect">
            <a:avLst/>
          </a:prstGeom>
          <a:noFill/>
        </p:spPr>
      </p:pic>
      <p:pic>
        <p:nvPicPr>
          <p:cNvPr id="35" name="그림 19" descr="C:/Users/RANG/AppData/Roaming/PolarisOffice/ETemp/1880_19170680/fImage7755579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14" y="4246880"/>
            <a:ext cx="2337435" cy="2115820"/>
          </a:xfrm>
          <a:prstGeom prst="rect">
            <a:avLst/>
          </a:prstGeom>
          <a:noFill/>
        </p:spPr>
      </p:pic>
      <p:sp>
        <p:nvSpPr>
          <p:cNvPr id="39" name="도형 23"/>
          <p:cNvSpPr>
            <a:spLocks/>
          </p:cNvSpPr>
          <p:nvPr/>
        </p:nvSpPr>
        <p:spPr>
          <a:xfrm>
            <a:off x="683259" y="4191635"/>
            <a:ext cx="2171065" cy="157480"/>
          </a:xfrm>
          <a:prstGeom prst="parallelogram">
            <a:avLst/>
          </a:prstGeom>
          <a:solidFill>
            <a:srgbClr val="F9DEA3">
              <a:alpha val="800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rgbClr val="F9DEA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20"/>
          <p:cNvSpPr txBox="1">
            <a:spLocks/>
          </p:cNvSpPr>
          <p:nvPr/>
        </p:nvSpPr>
        <p:spPr>
          <a:xfrm>
            <a:off x="683894" y="4034155"/>
            <a:ext cx="219900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100">
                <a:latin typeface="맑은 고딕" charset="0"/>
                <a:ea typeface="맑은 고딕" charset="0"/>
              </a:rPr>
              <a:t>회원 가입이 되어있지 않은 경우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40" name="도형 32"/>
          <p:cNvSpPr>
            <a:spLocks/>
          </p:cNvSpPr>
          <p:nvPr/>
        </p:nvSpPr>
        <p:spPr>
          <a:xfrm>
            <a:off x="3239769" y="4152265"/>
            <a:ext cx="2171065" cy="157480"/>
          </a:xfrm>
          <a:prstGeom prst="parallelogram">
            <a:avLst/>
          </a:prstGeom>
          <a:solidFill>
            <a:srgbClr val="F9DEA3">
              <a:alpha val="800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rgbClr val="F9DEA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텍스트 상자 21"/>
          <p:cNvSpPr txBox="1">
            <a:spLocks/>
          </p:cNvSpPr>
          <p:nvPr/>
        </p:nvSpPr>
        <p:spPr>
          <a:xfrm>
            <a:off x="3129279" y="4041140"/>
            <a:ext cx="219900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100">
                <a:latin typeface="맑은 고딕" charset="0"/>
                <a:ea typeface="맑은 고딕" charset="0"/>
              </a:rPr>
              <a:t>비밀번호가 틀린 경우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pic>
        <p:nvPicPr>
          <p:cNvPr id="41" name="그림 33" descr="C:/Users/RANG/AppData/Roaming/PolarisOffice/ETemp/1880_19170680/fImage21590585147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75" y="4519930"/>
            <a:ext cx="2548890" cy="1929130"/>
          </a:xfrm>
          <a:prstGeom prst="rect">
            <a:avLst/>
          </a:prstGeom>
          <a:noFill/>
        </p:spPr>
      </p:pic>
      <p:sp>
        <p:nvSpPr>
          <p:cNvPr id="43" name="도형 35"/>
          <p:cNvSpPr>
            <a:spLocks/>
          </p:cNvSpPr>
          <p:nvPr/>
        </p:nvSpPr>
        <p:spPr>
          <a:xfrm>
            <a:off x="7082155" y="4273204"/>
            <a:ext cx="2171065" cy="157480"/>
          </a:xfrm>
          <a:prstGeom prst="parallelogram">
            <a:avLst/>
          </a:prstGeom>
          <a:solidFill>
            <a:srgbClr val="F9DEA3">
              <a:alpha val="8007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solidFill>
                <a:srgbClr val="F9DEA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34"/>
          <p:cNvSpPr txBox="1">
            <a:spLocks/>
          </p:cNvSpPr>
          <p:nvPr/>
        </p:nvSpPr>
        <p:spPr>
          <a:xfrm>
            <a:off x="7066280" y="4144934"/>
            <a:ext cx="219900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1100" dirty="0" err="1">
                <a:latin typeface="맑은 고딕" charset="0"/>
                <a:ea typeface="맑은 고딕" charset="0"/>
              </a:rPr>
              <a:t>아이디</a:t>
            </a:r>
            <a:r>
              <a:rPr sz="1100" dirty="0">
                <a:latin typeface="맑은 고딕" charset="0"/>
                <a:ea typeface="맑은 고딕" charset="0"/>
              </a:rPr>
              <a:t> </a:t>
            </a:r>
            <a:r>
              <a:rPr sz="1100" dirty="0" err="1">
                <a:latin typeface="맑은 고딕" charset="0"/>
                <a:ea typeface="맑은 고딕" charset="0"/>
              </a:rPr>
              <a:t>중복</a:t>
            </a:r>
            <a:r>
              <a:rPr sz="1100" dirty="0">
                <a:latin typeface="맑은 고딕" charset="0"/>
                <a:ea typeface="맑은 고딕" charset="0"/>
              </a:rPr>
              <a:t> </a:t>
            </a:r>
            <a:r>
              <a:rPr sz="1100" dirty="0" err="1">
                <a:latin typeface="맑은 고딕" charset="0"/>
                <a:ea typeface="맑은 고딕" charset="0"/>
              </a:rPr>
              <a:t>체크</a:t>
            </a:r>
            <a:r>
              <a:rPr sz="1100" dirty="0">
                <a:latin typeface="맑은 고딕" charset="0"/>
                <a:ea typeface="맑은 고딕" charset="0"/>
              </a:rPr>
              <a:t> 창</a:t>
            </a:r>
            <a:endParaRPr lang="ko-KR" altLang="en-US" sz="1100" dirty="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134"/>
          <p:cNvSpPr txBox="1">
            <a:spLocks/>
          </p:cNvSpPr>
          <p:nvPr/>
        </p:nvSpPr>
        <p:spPr>
          <a:xfrm>
            <a:off x="10666095" y="3525809"/>
            <a:ext cx="1609725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4800" b="1" dirty="0">
                <a:solidFill>
                  <a:schemeClr val="bg1"/>
                </a:solidFill>
              </a:rPr>
              <a:t>“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45" name="텍스트 상자 135"/>
          <p:cNvSpPr txBox="1">
            <a:spLocks/>
          </p:cNvSpPr>
          <p:nvPr/>
        </p:nvSpPr>
        <p:spPr>
          <a:xfrm>
            <a:off x="10033635" y="3981104"/>
            <a:ext cx="1720850" cy="10156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i="1" dirty="0" smtClean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회원가입 시 </a:t>
            </a:r>
            <a:r>
              <a:rPr lang="ko-KR" altLang="en-US" sz="2000" i="1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1000point가 자동 적립된다.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352539" y="1903949"/>
            <a:ext cx="4824000" cy="2844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41053" y="1914340"/>
            <a:ext cx="4824000" cy="280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76319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메인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2085827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4.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베스트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/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추천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520583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3879215" y="5956935"/>
            <a:ext cx="4516755" cy="5822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6" descr="C:/Users/RANG/AppData/Roaming/PolarisOffice/ETemp/1880_19170680/fImage2218684531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62024"/>
          <a:stretch>
            <a:fillRect/>
          </a:stretch>
        </p:blipFill>
        <p:spPr>
          <a:xfrm>
            <a:off x="1134110" y="2011088"/>
            <a:ext cx="4637405" cy="2605405"/>
          </a:xfrm>
          <a:prstGeom prst="rect">
            <a:avLst/>
          </a:prstGeom>
          <a:noFill/>
        </p:spPr>
      </p:pic>
      <p:pic>
        <p:nvPicPr>
          <p:cNvPr id="32" name="그림 37" descr="C:/Users/RANG/AppData/Roaming/PolarisOffice/ETemp/1880_19170680/fImage221868453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43366" b="17702"/>
          <a:stretch>
            <a:fillRect/>
          </a:stretch>
        </p:blipFill>
        <p:spPr>
          <a:xfrm>
            <a:off x="6445836" y="1990544"/>
            <a:ext cx="4637405" cy="2670810"/>
          </a:xfrm>
          <a:prstGeom prst="rect">
            <a:avLst/>
          </a:prstGeom>
          <a:noFill/>
        </p:spPr>
      </p:pic>
      <p:sp>
        <p:nvSpPr>
          <p:cNvPr id="33" name="도형 38"/>
          <p:cNvSpPr>
            <a:spLocks/>
          </p:cNvSpPr>
          <p:nvPr/>
        </p:nvSpPr>
        <p:spPr>
          <a:xfrm>
            <a:off x="1210310" y="5017770"/>
            <a:ext cx="9047480" cy="1341755"/>
          </a:xfrm>
          <a:prstGeom prst="roundRect">
            <a:avLst/>
          </a:prstGeom>
          <a:solidFill>
            <a:srgbClr val="F9DEA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베스트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상품과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추천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상품은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관리자가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지정한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상품으로</a:t>
            </a:r>
            <a:endParaRPr lang="ko-KR" altLang="en-US" sz="2200" b="1" dirty="0">
              <a:ln w="9525" cap="rnd" cmpd="sng">
                <a:solidFill>
                  <a:schemeClr val="tx1">
                    <a:alpha val="80000"/>
                  </a:schemeClr>
                </a:solidFill>
                <a:prstDash val="solid"/>
                <a:bevel/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0" indent="0" algn="ctr" hangingPunct="1"/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베스트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상품은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8개,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추천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상품은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6개가 </a:t>
            </a:r>
            <a:r>
              <a:rPr sz="2200" b="1" dirty="0" err="1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보여진다</a:t>
            </a:r>
            <a:r>
              <a:rPr sz="2200" b="1" dirty="0">
                <a:ln w="9525" cap="rnd" cmpd="sng">
                  <a:solidFill>
                    <a:schemeClr val="tx1">
                      <a:alpha val="80000"/>
                    </a:schemeClr>
                  </a:solidFill>
                  <a:prstDash val="solid"/>
                  <a:bevel/>
                </a:ln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</a:t>
            </a:r>
            <a:endParaRPr lang="ko-KR" altLang="en-US" sz="2200" b="1" dirty="0">
              <a:ln w="9525" cap="rnd" cmpd="sng">
                <a:solidFill>
                  <a:schemeClr val="tx1">
                    <a:alpha val="80000"/>
                  </a:schemeClr>
                </a:solidFill>
                <a:prstDash val="solid"/>
                <a:bevel/>
              </a:ln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958980" y="1398500"/>
            <a:ext cx="1710084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spc="-28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베스트 상품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6352539" y="1428589"/>
            <a:ext cx="2244725" cy="5232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추천 상품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8679313-EDC8-45AA-9080-2770E7AD168E}"/>
              </a:ext>
            </a:extLst>
          </p:cNvPr>
          <p:cNvSpPr txBox="1"/>
          <p:nvPr/>
        </p:nvSpPr>
        <p:spPr>
          <a:xfrm>
            <a:off x="7780421" y="441340"/>
            <a:ext cx="3923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아리따-돋움4.0(OTF)-SemiBold" pitchFamily="18" charset="-127"/>
                <a:ea typeface="아리따-돋움4.0(OTF)-SemiBold" pitchFamily="18" charset="-127"/>
              </a:rPr>
              <a:t>A</a:t>
            </a:r>
            <a:r>
              <a:rPr lang="en-US" altLang="ko-KR" sz="3200" b="1" dirty="0" smtClean="0">
                <a:latin typeface="아리따-돋움4.0(OTF)-SemiBold" pitchFamily="18" charset="-127"/>
                <a:ea typeface="아리따-돋움4.0(OTF)-SemiBold" pitchFamily="18" charset="-127"/>
              </a:rPr>
              <a:t> table </a:t>
            </a:r>
            <a:r>
              <a:rPr lang="en-US" altLang="ko-KR" sz="3200" b="1" dirty="0">
                <a:latin typeface="아리따-돋움4.0(OTF)-SemiBold" pitchFamily="18" charset="-127"/>
                <a:ea typeface="아리따-돋움4.0(OTF)-SemiBold" pitchFamily="18" charset="-127"/>
              </a:rPr>
              <a:t>of </a:t>
            </a:r>
            <a:r>
              <a:rPr lang="en-US" altLang="ko-KR" sz="3200" b="1" dirty="0" smtClean="0">
                <a:latin typeface="아리따-돋움4.0(OTF)-SemiBold" pitchFamily="18" charset="-127"/>
                <a:ea typeface="아리따-돋움4.0(OTF)-SemiBold" pitchFamily="18" charset="-127"/>
              </a:rPr>
              <a:t>Contents</a:t>
            </a:r>
            <a:endParaRPr lang="ko-KR" altLang="en-US" sz="3200" b="1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1EC423-56E3-4399-87FE-B49D17E1979C}"/>
              </a:ext>
            </a:extLst>
          </p:cNvPr>
          <p:cNvSpPr txBox="1"/>
          <p:nvPr/>
        </p:nvSpPr>
        <p:spPr>
          <a:xfrm>
            <a:off x="6467744" y="256674"/>
            <a:ext cx="1191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아리따-돋움4.0(OTF)-Bold" pitchFamily="18" charset="-127"/>
                <a:ea typeface="아리따-돋움4.0(OTF)-Bold" pitchFamily="18" charset="-127"/>
              </a:rPr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2ECC8B8-666D-4802-97AF-3A8CAD01CBA3}"/>
              </a:ext>
            </a:extLst>
          </p:cNvPr>
          <p:cNvCxnSpPr>
            <a:cxnSpLocks/>
          </p:cNvCxnSpPr>
          <p:nvPr/>
        </p:nvCxnSpPr>
        <p:spPr>
          <a:xfrm>
            <a:off x="6096000" y="1179061"/>
            <a:ext cx="54854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F0D61575-2792-4180-AB12-6316A8E3FB6A}"/>
              </a:ext>
            </a:extLst>
          </p:cNvPr>
          <p:cNvGrpSpPr/>
          <p:nvPr/>
        </p:nvGrpSpPr>
        <p:grpSpPr>
          <a:xfrm>
            <a:off x="7053802" y="1519914"/>
            <a:ext cx="2097495" cy="646331"/>
            <a:chOff x="7069844" y="1558845"/>
            <a:chExt cx="2097495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049552F-690A-4963-9D94-DD5D26B050E4}"/>
                </a:ext>
              </a:extLst>
            </p:cNvPr>
            <p:cNvSpPr txBox="1"/>
            <p:nvPr/>
          </p:nvSpPr>
          <p:spPr>
            <a:xfrm>
              <a:off x="7069844" y="1558845"/>
              <a:ext cx="4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아리따-돋움4.0(OTF)-Medium" pitchFamily="18" charset="-127"/>
                  <a:ea typeface="아리따-돋움4.0(OTF)-Medium" pitchFamily="18" charset="-127"/>
                </a:rPr>
                <a:t>1</a:t>
              </a:r>
              <a:endParaRPr lang="ko-KR" altLang="en-US" sz="3600" b="1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FCE473A-F32E-4009-9CED-4EEC4220DE69}"/>
                </a:ext>
              </a:extLst>
            </p:cNvPr>
            <p:cNvSpPr txBox="1"/>
            <p:nvPr/>
          </p:nvSpPr>
          <p:spPr>
            <a:xfrm>
              <a:off x="7780421" y="1620400"/>
              <a:ext cx="1386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팀원 소개</a:t>
              </a:r>
              <a:endParaRPr lang="ko-KR" altLang="en-US" sz="2800" spc="-300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2B118589-0A54-41ED-831F-E7049D103856}"/>
              </a:ext>
            </a:extLst>
          </p:cNvPr>
          <p:cNvGrpSpPr/>
          <p:nvPr/>
        </p:nvGrpSpPr>
        <p:grpSpPr>
          <a:xfrm>
            <a:off x="7053802" y="2231428"/>
            <a:ext cx="2060627" cy="646331"/>
            <a:chOff x="7069844" y="1558845"/>
            <a:chExt cx="206062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9A8DE8F8-A742-4759-A36D-A74A02B66093}"/>
                </a:ext>
              </a:extLst>
            </p:cNvPr>
            <p:cNvSpPr txBox="1"/>
            <p:nvPr/>
          </p:nvSpPr>
          <p:spPr>
            <a:xfrm>
              <a:off x="7069844" y="1558845"/>
              <a:ext cx="4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아리따-돋움4.0(OTF)-Medium" pitchFamily="18" charset="-127"/>
                  <a:ea typeface="아리따-돋움4.0(OTF)-Medium" pitchFamily="18" charset="-127"/>
                </a:rPr>
                <a:t>2</a:t>
              </a:r>
              <a:endParaRPr lang="ko-KR" altLang="en-US" sz="3600" b="1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9FEA1B9-D49E-40C9-916B-D823B705149C}"/>
                </a:ext>
              </a:extLst>
            </p:cNvPr>
            <p:cNvSpPr txBox="1"/>
            <p:nvPr/>
          </p:nvSpPr>
          <p:spPr>
            <a:xfrm>
              <a:off x="7780421" y="1620400"/>
              <a:ext cx="1350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기획 의도</a:t>
              </a:r>
              <a:endParaRPr lang="ko-KR" altLang="en-US" sz="2800" spc="-300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B5C933E-5CF3-4392-AC1C-7EDD5521A806}"/>
              </a:ext>
            </a:extLst>
          </p:cNvPr>
          <p:cNvGrpSpPr/>
          <p:nvPr/>
        </p:nvGrpSpPr>
        <p:grpSpPr>
          <a:xfrm>
            <a:off x="7053802" y="2914007"/>
            <a:ext cx="2119937" cy="646331"/>
            <a:chOff x="7069844" y="1558845"/>
            <a:chExt cx="2119937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41B3E57-6A5D-4FA0-BC7E-975D2E8CCC62}"/>
                </a:ext>
              </a:extLst>
            </p:cNvPr>
            <p:cNvSpPr txBox="1"/>
            <p:nvPr/>
          </p:nvSpPr>
          <p:spPr>
            <a:xfrm>
              <a:off x="7069844" y="1558845"/>
              <a:ext cx="4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아리따-돋움4.0(OTF)-Medium" pitchFamily="18" charset="-127"/>
                  <a:ea typeface="아리따-돋움4.0(OTF)-Medium" pitchFamily="18" charset="-127"/>
                </a:rPr>
                <a:t>3</a:t>
              </a:r>
              <a:endParaRPr lang="ko-KR" altLang="en-US" sz="3600" b="1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54AB7E2-0D93-4A31-82B5-0F41F83D4402}"/>
                </a:ext>
              </a:extLst>
            </p:cNvPr>
            <p:cNvSpPr txBox="1"/>
            <p:nvPr/>
          </p:nvSpPr>
          <p:spPr>
            <a:xfrm>
              <a:off x="7780421" y="1620400"/>
              <a:ext cx="14093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개발 일정</a:t>
              </a:r>
              <a:endParaRPr lang="ko-KR" altLang="en-US" sz="2800" spc="-300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6E792CEB-71C0-4C5F-B944-8BDD88A2FEC8}"/>
              </a:ext>
            </a:extLst>
          </p:cNvPr>
          <p:cNvGrpSpPr/>
          <p:nvPr/>
        </p:nvGrpSpPr>
        <p:grpSpPr>
          <a:xfrm>
            <a:off x="7053802" y="3660243"/>
            <a:ext cx="4675124" cy="646331"/>
            <a:chOff x="7069844" y="1558845"/>
            <a:chExt cx="4675124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3454B463-297D-4942-8BB6-F75D662AFE25}"/>
                </a:ext>
              </a:extLst>
            </p:cNvPr>
            <p:cNvSpPr txBox="1"/>
            <p:nvPr/>
          </p:nvSpPr>
          <p:spPr>
            <a:xfrm>
              <a:off x="7069844" y="1558845"/>
              <a:ext cx="4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아리따-돋움4.0(OTF)-Medium" pitchFamily="18" charset="-127"/>
                  <a:ea typeface="아리따-돋움4.0(OTF)-Medium" pitchFamily="18" charset="-127"/>
                </a:rPr>
                <a:t>4</a:t>
              </a:r>
              <a:endParaRPr lang="ko-KR" altLang="en-US" sz="3600" b="1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BB09E00-E3EB-4694-BE92-C5DB3E302C7A}"/>
                </a:ext>
              </a:extLst>
            </p:cNvPr>
            <p:cNvSpPr txBox="1"/>
            <p:nvPr/>
          </p:nvSpPr>
          <p:spPr>
            <a:xfrm>
              <a:off x="7780421" y="1620400"/>
              <a:ext cx="39645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설계 </a:t>
              </a:r>
              <a:r>
                <a:rPr lang="en-US" altLang="ko-KR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[ </a:t>
              </a:r>
              <a:r>
                <a:rPr lang="ko-KR" altLang="en-US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기능정의서 </a:t>
              </a:r>
              <a:r>
                <a:rPr lang="en-US" altLang="ko-KR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] , [</a:t>
              </a:r>
              <a:r>
                <a:rPr lang="ko-KR" altLang="en-US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적용 기술</a:t>
              </a:r>
              <a:r>
                <a:rPr lang="en-US" altLang="ko-KR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]</a:t>
              </a:r>
              <a:endParaRPr lang="ko-KR" altLang="en-US" sz="2800" spc="-300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6E792CEB-71C0-4C5F-B944-8BDD88A2FEC8}"/>
              </a:ext>
            </a:extLst>
          </p:cNvPr>
          <p:cNvGrpSpPr/>
          <p:nvPr/>
        </p:nvGrpSpPr>
        <p:grpSpPr>
          <a:xfrm>
            <a:off x="7055740" y="4350834"/>
            <a:ext cx="1435455" cy="646331"/>
            <a:chOff x="7069844" y="1558845"/>
            <a:chExt cx="1435455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454B463-297D-4942-8BB6-F75D662AFE25}"/>
                </a:ext>
              </a:extLst>
            </p:cNvPr>
            <p:cNvSpPr txBox="1"/>
            <p:nvPr/>
          </p:nvSpPr>
          <p:spPr>
            <a:xfrm>
              <a:off x="7069844" y="1558845"/>
              <a:ext cx="4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latin typeface="아리따-돋움4.0(OTF)-Medium" pitchFamily="18" charset="-127"/>
                  <a:ea typeface="아리따-돋움4.0(OTF)-Medium" pitchFamily="18" charset="-127"/>
                </a:rPr>
                <a:t>5</a:t>
              </a:r>
              <a:endParaRPr lang="ko-KR" altLang="en-US" sz="3600" b="1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BB09E00-E3EB-4694-BE92-C5DB3E302C7A}"/>
                </a:ext>
              </a:extLst>
            </p:cNvPr>
            <p:cNvSpPr txBox="1"/>
            <p:nvPr/>
          </p:nvSpPr>
          <p:spPr>
            <a:xfrm>
              <a:off x="7780421" y="1620400"/>
              <a:ext cx="7248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ERD</a:t>
              </a:r>
              <a:endParaRPr lang="ko-KR" altLang="en-US" sz="2800" spc="-300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6E792CEB-71C0-4C5F-B944-8BDD88A2FEC8}"/>
              </a:ext>
            </a:extLst>
          </p:cNvPr>
          <p:cNvGrpSpPr/>
          <p:nvPr/>
        </p:nvGrpSpPr>
        <p:grpSpPr>
          <a:xfrm>
            <a:off x="7051891" y="5058786"/>
            <a:ext cx="2078259" cy="646331"/>
            <a:chOff x="7069844" y="1558845"/>
            <a:chExt cx="2078259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454B463-297D-4942-8BB6-F75D662AFE25}"/>
                </a:ext>
              </a:extLst>
            </p:cNvPr>
            <p:cNvSpPr txBox="1"/>
            <p:nvPr/>
          </p:nvSpPr>
          <p:spPr>
            <a:xfrm>
              <a:off x="7069844" y="1558845"/>
              <a:ext cx="4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latin typeface="아리따-돋움4.0(OTF)-Medium" pitchFamily="18" charset="-127"/>
                  <a:ea typeface="아리따-돋움4.0(OTF)-Medium" pitchFamily="18" charset="-127"/>
                </a:rPr>
                <a:t>6</a:t>
              </a:r>
              <a:endParaRPr lang="ko-KR" altLang="en-US" sz="3600" b="1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BB09E00-E3EB-4694-BE92-C5DB3E302C7A}"/>
                </a:ext>
              </a:extLst>
            </p:cNvPr>
            <p:cNvSpPr txBox="1"/>
            <p:nvPr/>
          </p:nvSpPr>
          <p:spPr>
            <a:xfrm>
              <a:off x="7780421" y="162040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기능 소개</a:t>
              </a:r>
              <a:endParaRPr lang="ko-KR" altLang="en-US" sz="2800" spc="-300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6E792CEB-71C0-4C5F-B944-8BDD88A2FEC8}"/>
              </a:ext>
            </a:extLst>
          </p:cNvPr>
          <p:cNvGrpSpPr/>
          <p:nvPr/>
        </p:nvGrpSpPr>
        <p:grpSpPr>
          <a:xfrm>
            <a:off x="7053829" y="5760951"/>
            <a:ext cx="2371609" cy="646331"/>
            <a:chOff x="7069844" y="1558845"/>
            <a:chExt cx="2371609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454B463-297D-4942-8BB6-F75D662AFE25}"/>
                </a:ext>
              </a:extLst>
            </p:cNvPr>
            <p:cNvSpPr txBox="1"/>
            <p:nvPr/>
          </p:nvSpPr>
          <p:spPr>
            <a:xfrm>
              <a:off x="7069844" y="1558845"/>
              <a:ext cx="450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latin typeface="아리따-돋움4.0(OTF)-Medium" pitchFamily="18" charset="-127"/>
                  <a:ea typeface="아리따-돋움4.0(OTF)-Medium" pitchFamily="18" charset="-127"/>
                </a:rPr>
                <a:t>7</a:t>
              </a:r>
              <a:endParaRPr lang="ko-KR" altLang="en-US" sz="3600" b="1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BB09E00-E3EB-4694-BE92-C5DB3E302C7A}"/>
                </a:ext>
              </a:extLst>
            </p:cNvPr>
            <p:cNvSpPr txBox="1"/>
            <p:nvPr/>
          </p:nvSpPr>
          <p:spPr>
            <a:xfrm>
              <a:off x="7780421" y="1620400"/>
              <a:ext cx="16610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후기 </a:t>
              </a:r>
              <a:r>
                <a:rPr lang="en-US" altLang="ko-KR" sz="2800" spc="-300" dirty="0" smtClean="0">
                  <a:latin typeface="아리따-돋움4.0(OTF)-Medium" pitchFamily="18" charset="-127"/>
                  <a:ea typeface="아리따-돋움4.0(OTF)-Medium" pitchFamily="18" charset="-127"/>
                </a:rPr>
                <a:t>&amp; QnA</a:t>
              </a:r>
              <a:endParaRPr lang="ko-KR" altLang="en-US" sz="2800" spc="-300" dirty="0"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77626" y="6545478"/>
            <a:ext cx="2314374" cy="30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82FA38BA-7C6A-4CDD-9274-0FCC6A16A8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2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614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76319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메인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4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800493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5.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공지사항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/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질문보기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49287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3879215" y="5956935"/>
            <a:ext cx="4516755" cy="5822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3"/>
          <p:cNvGrpSpPr/>
          <p:nvPr/>
        </p:nvGrpSpPr>
        <p:grpSpPr>
          <a:xfrm>
            <a:off x="288925" y="1358900"/>
            <a:ext cx="8439439" cy="2742103"/>
            <a:chOff x="1862339" y="1478914"/>
            <a:chExt cx="9193588" cy="2742103"/>
          </a:xfrm>
        </p:grpSpPr>
        <p:sp>
          <p:nvSpPr>
            <p:cNvPr id="36" name="도형 41"/>
            <p:cNvSpPr>
              <a:spLocks/>
            </p:cNvSpPr>
            <p:nvPr/>
          </p:nvSpPr>
          <p:spPr>
            <a:xfrm>
              <a:off x="5533390" y="2883535"/>
              <a:ext cx="935990" cy="857885"/>
            </a:xfrm>
            <a:prstGeom prst="downArrow">
              <a:avLst/>
            </a:prstGeom>
            <a:solidFill>
              <a:srgbClr val="F9DEA3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F76BAD2B-B0D7-4DB0-83C8-0F619484828B}"/>
                </a:ext>
              </a:extLst>
            </p:cNvPr>
            <p:cNvSpPr/>
            <p:nvPr/>
          </p:nvSpPr>
          <p:spPr>
            <a:xfrm>
              <a:off x="1862339" y="1478914"/>
              <a:ext cx="9193588" cy="27421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/>
            <a:srcRect b="624"/>
            <a:stretch/>
          </p:blipFill>
          <p:spPr>
            <a:xfrm>
              <a:off x="1937385" y="1554480"/>
              <a:ext cx="9029267" cy="2553727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4779390" y="3835227"/>
            <a:ext cx="7288580" cy="2795126"/>
            <a:chOff x="4540797" y="3822353"/>
            <a:chExt cx="7344000" cy="2670522"/>
          </a:xfrm>
        </p:grpSpPr>
        <p:sp>
          <p:nvSpPr>
            <p:cNvPr id="18" name="직사각형 17"/>
            <p:cNvSpPr/>
            <p:nvPr/>
          </p:nvSpPr>
          <p:spPr>
            <a:xfrm>
              <a:off x="4540797" y="3822353"/>
              <a:ext cx="7344000" cy="2670522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40" descr="C:/Users/RANG/AppData/Roaming/PolarisOffice/ETemp/1880_19170680/fImage55959628935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25812"/>
            <a:stretch>
              <a:fillRect/>
            </a:stretch>
          </p:blipFill>
          <p:spPr>
            <a:xfrm>
              <a:off x="4596217" y="3888106"/>
              <a:ext cx="7226935" cy="2537460"/>
            </a:xfrm>
            <a:prstGeom prst="rect">
              <a:avLst/>
            </a:prstGeom>
            <a:noFill/>
          </p:spPr>
        </p:pic>
      </p:grpSp>
      <p:sp>
        <p:nvSpPr>
          <p:cNvPr id="21" name="직사각형 20"/>
          <p:cNvSpPr/>
          <p:nvPr/>
        </p:nvSpPr>
        <p:spPr>
          <a:xfrm>
            <a:off x="5520514" y="2562621"/>
            <a:ext cx="1204564" cy="159832"/>
          </a:xfrm>
          <a:prstGeom prst="rect">
            <a:avLst/>
          </a:prstGeom>
          <a:noFill/>
          <a:ln w="44450">
            <a:solidFill>
              <a:srgbClr val="849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/>
          <p:nvPr/>
        </p:nvCxnSpPr>
        <p:spPr>
          <a:xfrm rot="16200000" flipH="1">
            <a:off x="6512694" y="2854921"/>
            <a:ext cx="1192690" cy="767922"/>
          </a:xfrm>
          <a:prstGeom prst="bentConnector3">
            <a:avLst>
              <a:gd name="adj1" fmla="val -579"/>
            </a:avLst>
          </a:prstGeom>
          <a:ln w="22225">
            <a:solidFill>
              <a:srgbClr val="8496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95"/>
          <p:cNvSpPr txBox="1">
            <a:spLocks/>
          </p:cNvSpPr>
          <p:nvPr/>
        </p:nvSpPr>
        <p:spPr>
          <a:xfrm>
            <a:off x="8332872" y="1752332"/>
            <a:ext cx="2734310" cy="175560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28600" indent="-228600" hangingPunct="1">
              <a:buAutoNum type="arabicPeriod"/>
            </a:pP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공지사항이나 자주하는 질문을 선택하면 상세 페이지로 이동한다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</a:p>
          <a:p>
            <a:pPr marL="228600" indent="-228600" hangingPunct="1">
              <a:buAutoNum type="arabicPeriod"/>
            </a:pPr>
            <a:endParaRPr lang="en-US" altLang="ko-KR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228600" indent="-228600" hangingPunct="1">
              <a:buAutoNum type="arabicPeriod"/>
            </a:pP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선택할 때마다 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DB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에 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hits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 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씩 더해진다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</a:p>
          <a:p>
            <a:pPr marL="228600" indent="-228600" hangingPunct="1">
              <a:buAutoNum type="arabicPeriod"/>
            </a:pPr>
            <a:endParaRPr lang="en-US" altLang="ko-KR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228600" indent="-228600" hangingPunct="1">
              <a:buAutoNum type="arabicPeriod"/>
            </a:pP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사용자가 제일 많이 누른 공지사항이나 질문이 무엇인지 관리자가 알기 위해 추가한 기능이다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104597" y="1609963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7287848" y="1203325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11111682" y="1676148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3428183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상품 상세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874231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 상세 페이지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(1)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53097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3879215" y="5956935"/>
            <a:ext cx="4516755" cy="5822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499991" y="1400027"/>
            <a:ext cx="8532000" cy="4392000"/>
            <a:chOff x="499991" y="1400027"/>
            <a:chExt cx="8532000" cy="4392000"/>
          </a:xfrm>
        </p:grpSpPr>
        <p:sp>
          <p:nvSpPr>
            <p:cNvPr id="25" name="직사각형 24"/>
            <p:cNvSpPr/>
            <p:nvPr/>
          </p:nvSpPr>
          <p:spPr>
            <a:xfrm>
              <a:off x="499991" y="1400027"/>
              <a:ext cx="8532000" cy="439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96" descr="C:/Users/RANG/AppData/Roaming/PolarisOffice/ETemp/1880_19170680/fImage2625537356962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" y="1452295"/>
              <a:ext cx="8408035" cy="4279799"/>
            </a:xfrm>
            <a:prstGeom prst="rect">
              <a:avLst/>
            </a:prstGeom>
            <a:noFill/>
          </p:spPr>
        </p:pic>
      </p:grpSp>
      <p:sp>
        <p:nvSpPr>
          <p:cNvPr id="35" name="도형 115"/>
          <p:cNvSpPr>
            <a:spLocks/>
          </p:cNvSpPr>
          <p:nvPr/>
        </p:nvSpPr>
        <p:spPr>
          <a:xfrm>
            <a:off x="5143500" y="2660650"/>
            <a:ext cx="1105535" cy="1029335"/>
          </a:xfrm>
          <a:prstGeom prst="ellipse">
            <a:avLst/>
          </a:prstGeom>
          <a:noFill/>
          <a:ln w="25400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122"/>
          <p:cNvCxnSpPr/>
          <p:nvPr/>
        </p:nvCxnSpPr>
        <p:spPr>
          <a:xfrm flipV="1">
            <a:off x="6219118" y="2857500"/>
            <a:ext cx="800735" cy="143510"/>
          </a:xfrm>
          <a:prstGeom prst="straightConnector1">
            <a:avLst/>
          </a:prstGeom>
          <a:ln w="6350" cap="flat" cmpd="sng">
            <a:solidFill>
              <a:srgbClr val="8496B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상자 124"/>
          <p:cNvSpPr txBox="1">
            <a:spLocks/>
          </p:cNvSpPr>
          <p:nvPr/>
        </p:nvSpPr>
        <p:spPr>
          <a:xfrm>
            <a:off x="7070682" y="2538647"/>
            <a:ext cx="3822634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셀러님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셀러님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클릭</a:t>
            </a:r>
            <a:r>
              <a:rPr 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시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셀리님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인스타그램으로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이동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한다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1" name="도형 129"/>
          <p:cNvSpPr>
            <a:spLocks/>
          </p:cNvSpPr>
          <p:nvPr/>
        </p:nvSpPr>
        <p:spPr>
          <a:xfrm>
            <a:off x="5143500" y="3781604"/>
            <a:ext cx="1247775" cy="218896"/>
          </a:xfrm>
          <a:prstGeom prst="rect">
            <a:avLst/>
          </a:prstGeom>
          <a:noFill/>
          <a:ln w="41275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2" name="도형 130"/>
          <p:cNvCxnSpPr/>
          <p:nvPr/>
        </p:nvCxnSpPr>
        <p:spPr>
          <a:xfrm>
            <a:off x="6391275" y="3891915"/>
            <a:ext cx="888999" cy="889179"/>
          </a:xfrm>
          <a:prstGeom prst="straightConnector1">
            <a:avLst/>
          </a:prstGeom>
          <a:ln w="6350" cap="flat" cmpd="sng">
            <a:solidFill>
              <a:srgbClr val="8496B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상자 131"/>
          <p:cNvSpPr txBox="1">
            <a:spLocks/>
          </p:cNvSpPr>
          <p:nvPr/>
        </p:nvSpPr>
        <p:spPr>
          <a:xfrm>
            <a:off x="7642522" y="4457287"/>
            <a:ext cx="4073228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하나의 상품 당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최대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10개까지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수량이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10개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이하인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경우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수량만큼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6166546" y="2086037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10438273" y="1400027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6753523" y="4018928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11413524" y="3481467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932567" y="2409943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492481" y="4336504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3428183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상품 상세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973617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 상세 페이지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(2) 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53097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46"/>
          <p:cNvGrpSpPr/>
          <p:nvPr/>
        </p:nvGrpSpPr>
        <p:grpSpPr>
          <a:xfrm>
            <a:off x="499991" y="1400027"/>
            <a:ext cx="8532000" cy="4392000"/>
            <a:chOff x="499991" y="1400027"/>
            <a:chExt cx="8532000" cy="4392000"/>
          </a:xfrm>
        </p:grpSpPr>
        <p:sp>
          <p:nvSpPr>
            <p:cNvPr id="48" name="직사각형 47"/>
            <p:cNvSpPr/>
            <p:nvPr/>
          </p:nvSpPr>
          <p:spPr>
            <a:xfrm>
              <a:off x="499991" y="1400027"/>
              <a:ext cx="8532000" cy="439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96" descr="C:/Users/RANG/AppData/Roaming/PolarisOffice/ETemp/1880_19170680/fImage2625537356962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74" y="1452295"/>
              <a:ext cx="8408035" cy="4279799"/>
            </a:xfrm>
            <a:prstGeom prst="rect">
              <a:avLst/>
            </a:prstGeom>
            <a:noFill/>
          </p:spPr>
        </p:pic>
      </p:grpSp>
      <p:sp>
        <p:nvSpPr>
          <p:cNvPr id="39" name="도형 126"/>
          <p:cNvSpPr>
            <a:spLocks/>
          </p:cNvSpPr>
          <p:nvPr/>
        </p:nvSpPr>
        <p:spPr>
          <a:xfrm>
            <a:off x="2883535" y="5121859"/>
            <a:ext cx="3983990" cy="581076"/>
          </a:xfrm>
          <a:prstGeom prst="rect">
            <a:avLst/>
          </a:prstGeom>
          <a:noFill/>
          <a:ln w="41275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98"/>
          <p:cNvSpPr>
            <a:spLocks/>
          </p:cNvSpPr>
          <p:nvPr/>
        </p:nvSpPr>
        <p:spPr>
          <a:xfrm>
            <a:off x="2883535" y="4385016"/>
            <a:ext cx="1553210" cy="676910"/>
          </a:xfrm>
          <a:prstGeom prst="rect">
            <a:avLst/>
          </a:prstGeom>
          <a:noFill/>
          <a:ln w="41275" cap="flat" cmpd="sng">
            <a:solidFill>
              <a:srgbClr val="A6A6A6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F76BAD2B-B0D7-4DB0-83C8-0F619484828B}"/>
              </a:ext>
            </a:extLst>
          </p:cNvPr>
          <p:cNvSpPr/>
          <p:nvPr/>
        </p:nvSpPr>
        <p:spPr>
          <a:xfrm>
            <a:off x="7987343" y="3133024"/>
            <a:ext cx="4147508" cy="2193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3" name="도형 111"/>
          <p:cNvCxnSpPr/>
          <p:nvPr/>
        </p:nvCxnSpPr>
        <p:spPr>
          <a:xfrm flipH="1" flipV="1">
            <a:off x="2161554" y="3747536"/>
            <a:ext cx="723071" cy="643769"/>
          </a:xfrm>
          <a:prstGeom prst="straightConnector1">
            <a:avLst/>
          </a:prstGeom>
          <a:ln w="6350" cap="flat" cmpd="sng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125" descr="C:/Users/RANG/AppData/Roaming/PolarisOffice/ETemp/1880_19170680/fImage148049744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1" y="3202350"/>
            <a:ext cx="3928110" cy="2004060"/>
          </a:xfrm>
          <a:prstGeom prst="rect">
            <a:avLst/>
          </a:prstGeom>
          <a:noFill/>
          <a:effectLst/>
        </p:spPr>
      </p:pic>
      <p:cxnSp>
        <p:nvCxnSpPr>
          <p:cNvPr id="40" name="도형 127"/>
          <p:cNvCxnSpPr/>
          <p:nvPr/>
        </p:nvCxnSpPr>
        <p:spPr>
          <a:xfrm flipV="1">
            <a:off x="6867525" y="4598988"/>
            <a:ext cx="1086323" cy="579240"/>
          </a:xfrm>
          <a:prstGeom prst="straightConnector1">
            <a:avLst/>
          </a:prstGeom>
          <a:ln w="6350" cap="flat" cmpd="sng">
            <a:solidFill>
              <a:srgbClr val="8496B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124"/>
          <p:cNvSpPr txBox="1">
            <a:spLocks/>
          </p:cNvSpPr>
          <p:nvPr/>
        </p:nvSpPr>
        <p:spPr>
          <a:xfrm>
            <a:off x="617464" y="2992435"/>
            <a:ext cx="3088180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이미지 선택 시 위에 있는 큰 이미지가 선택된 이미지로 바뀐다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맑은 고딕" charset="0"/>
              <a:ea typeface="맑은 고딕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112395" y="2602185"/>
            <a:ext cx="697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3333163" y="1813368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84573" y="2839431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sp>
        <p:nvSpPr>
          <p:cNvPr id="56" name="텍스트 상자 124"/>
          <p:cNvSpPr txBox="1">
            <a:spLocks/>
          </p:cNvSpPr>
          <p:nvPr/>
        </p:nvSpPr>
        <p:spPr>
          <a:xfrm>
            <a:off x="8122823" y="5872248"/>
            <a:ext cx="308818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후기 보기에 후기를 클릭하면 펼쳐지면서 자세한 후기 내용을 볼 수 있다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7133151" y="5404849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10838227" y="4642009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972782" y="5747743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063268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3335850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장바구니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406154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비어있는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521450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46"/>
          <p:cNvSpPr txBox="1">
            <a:spLocks/>
          </p:cNvSpPr>
          <p:nvPr/>
        </p:nvSpPr>
        <p:spPr>
          <a:xfrm>
            <a:off x="4318001" y="6044565"/>
            <a:ext cx="290195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charset="0"/>
                <a:ea typeface="나눔스퀘어 ExtraBold" charset="0"/>
              </a:rPr>
              <a:t>장바구니는 회원만 사용 가능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33" name="텍스트 상자 51"/>
          <p:cNvSpPr txBox="1">
            <a:spLocks/>
          </p:cNvSpPr>
          <p:nvPr/>
        </p:nvSpPr>
        <p:spPr>
          <a:xfrm>
            <a:off x="3837941" y="5364480"/>
            <a:ext cx="1609725" cy="14471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8800" b="1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ko-KR" altLang="en-US" sz="8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65045" y="1902460"/>
            <a:ext cx="7313295" cy="3570605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44" descr="C:/Users/RANG/AppData/Roaming/PolarisOffice/ETemp/1880_19170680/fImage35113643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6" y="2019935"/>
            <a:ext cx="7118350" cy="3360420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91360" y="1686798"/>
            <a:ext cx="8725535" cy="4215527"/>
            <a:chOff x="2056765" y="1482963"/>
            <a:chExt cx="8725535" cy="4215527"/>
          </a:xfrm>
        </p:grpSpPr>
        <p:sp>
          <p:nvSpPr>
            <p:cNvPr id="23" name="직사각형 22"/>
            <p:cNvSpPr/>
            <p:nvPr/>
          </p:nvSpPr>
          <p:spPr>
            <a:xfrm>
              <a:off x="2056765" y="1482963"/>
              <a:ext cx="8725535" cy="4215527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635" y="1583214"/>
              <a:ext cx="8504018" cy="4010025"/>
            </a:xfrm>
            <a:prstGeom prst="rect">
              <a:avLst/>
            </a:prstGeom>
          </p:spPr>
        </p:pic>
      </p:grpSp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3335850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장바구니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8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78927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비어있지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않은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926955" y="6510020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62"/>
          <p:cNvSpPr txBox="1">
            <a:spLocks/>
          </p:cNvSpPr>
          <p:nvPr/>
        </p:nvSpPr>
        <p:spPr>
          <a:xfrm>
            <a:off x="594583" y="3437130"/>
            <a:ext cx="2125980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선택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en-US" sz="1200" dirty="0" smtClean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종류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개수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 보여진다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46" name="텍스트 상자 68"/>
          <p:cNvSpPr txBox="1">
            <a:spLocks/>
          </p:cNvSpPr>
          <p:nvPr/>
        </p:nvSpPr>
        <p:spPr>
          <a:xfrm>
            <a:off x="8466733" y="4561205"/>
            <a:ext cx="3305810" cy="1571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장바구니에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추가한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개수와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그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개수에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가격을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곱한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값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세일일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경우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세일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가격이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곱해진다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장바구니에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담겨진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이후에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품절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된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경우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“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품절”이라고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뜨며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수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없고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총액도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품절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가격을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제외하고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보여지게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된다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도형 126"/>
          <p:cNvSpPr>
            <a:spLocks/>
          </p:cNvSpPr>
          <p:nvPr/>
        </p:nvSpPr>
        <p:spPr>
          <a:xfrm>
            <a:off x="2295525" y="2400986"/>
            <a:ext cx="1419225" cy="360000"/>
          </a:xfrm>
          <a:prstGeom prst="rect">
            <a:avLst/>
          </a:prstGeom>
          <a:noFill/>
          <a:ln w="41275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5" name="도형 127"/>
          <p:cNvCxnSpPr/>
          <p:nvPr/>
        </p:nvCxnSpPr>
        <p:spPr>
          <a:xfrm flipH="1">
            <a:off x="1983527" y="2760986"/>
            <a:ext cx="311998" cy="562607"/>
          </a:xfrm>
          <a:prstGeom prst="straightConnector1">
            <a:avLst/>
          </a:prstGeom>
          <a:ln w="6350" cap="flat" cmpd="sng">
            <a:solidFill>
              <a:srgbClr val="8496B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59168" y="3031685"/>
            <a:ext cx="747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2524682" y="2325859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87061" y="3343016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sp>
        <p:nvSpPr>
          <p:cNvPr id="33" name="도형 126"/>
          <p:cNvSpPr>
            <a:spLocks/>
          </p:cNvSpPr>
          <p:nvPr/>
        </p:nvSpPr>
        <p:spPr>
          <a:xfrm>
            <a:off x="7491373" y="3077130"/>
            <a:ext cx="975360" cy="360000"/>
          </a:xfrm>
          <a:prstGeom prst="rect">
            <a:avLst/>
          </a:prstGeom>
          <a:noFill/>
          <a:ln w="41275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127"/>
          <p:cNvCxnSpPr/>
          <p:nvPr/>
        </p:nvCxnSpPr>
        <p:spPr>
          <a:xfrm>
            <a:off x="8350270" y="3433855"/>
            <a:ext cx="580825" cy="747390"/>
          </a:xfrm>
          <a:prstGeom prst="straightConnector1">
            <a:avLst/>
          </a:prstGeom>
          <a:ln w="6350" cap="flat" cmpd="sng">
            <a:solidFill>
              <a:srgbClr val="8496B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7856002" y="4098602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11478949" y="4428331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246797" y="4423368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91360" y="1686798"/>
            <a:ext cx="8725535" cy="4215527"/>
            <a:chOff x="2056765" y="1482963"/>
            <a:chExt cx="8725535" cy="4215527"/>
          </a:xfrm>
        </p:grpSpPr>
        <p:sp>
          <p:nvSpPr>
            <p:cNvPr id="23" name="직사각형 22"/>
            <p:cNvSpPr/>
            <p:nvPr/>
          </p:nvSpPr>
          <p:spPr>
            <a:xfrm>
              <a:off x="2056765" y="1482963"/>
              <a:ext cx="8725535" cy="4215527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635" y="1583214"/>
              <a:ext cx="8504018" cy="4010025"/>
            </a:xfrm>
            <a:prstGeom prst="rect">
              <a:avLst/>
            </a:prstGeom>
          </p:spPr>
        </p:pic>
      </p:grpSp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3335850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장바구니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8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78927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비어있지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않은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926955" y="6529070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59"/>
          <p:cNvSpPr txBox="1">
            <a:spLocks/>
          </p:cNvSpPr>
          <p:nvPr/>
        </p:nvSpPr>
        <p:spPr>
          <a:xfrm>
            <a:off x="3975100" y="5252085"/>
            <a:ext cx="7465060" cy="12020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장바구니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창을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처음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켰을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때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아무것도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선택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되어있진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않지만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총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가격이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띄워지고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이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상태에서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주문하기를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누르면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장바구니에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있는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모든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주문된다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하나라도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선택시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선택된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상품의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가격만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띄워지고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선택된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상품만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가능하다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  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삭제는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상품이 하나라도 선택 되었을 때 가능하다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3388777" y="4835663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11290082" y="4622165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79572" y="5160429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181210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881238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좋아요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406154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1.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비어있는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901555" y="6521450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 0"/>
          <p:cNvSpPr txBox="1">
            <a:spLocks/>
          </p:cNvSpPr>
          <p:nvPr/>
        </p:nvSpPr>
        <p:spPr>
          <a:xfrm>
            <a:off x="4860290" y="5833745"/>
            <a:ext cx="269113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charset="0"/>
                <a:ea typeface="나눔스퀘어 ExtraBold" charset="0"/>
              </a:rPr>
              <a:t>좋아요도 회원만 사용 가능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4274820" y="5153660"/>
            <a:ext cx="1609725" cy="14471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02840" y="1545590"/>
            <a:ext cx="7524000" cy="3852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69" descr="C:/Users/RANG/AppData/Roaming/PolarisOffice/ETemp/1880_19170680/fImage35251689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44" y="1623060"/>
            <a:ext cx="7325360" cy="3683635"/>
          </a:xfrm>
          <a:prstGeom prst="rect">
            <a:avLst/>
          </a:prstGeom>
          <a:noFill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404774" y="1324927"/>
            <a:ext cx="6480000" cy="334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881238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좋아요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789272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2.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비어있지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않은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51192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70" descr="C:/Users/RANG/AppData/Roaming/PolarisOffice/ETemp/1880_19170680/fImage1159687702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1125"/>
            <a:ext cx="6365762" cy="3219450"/>
          </a:xfrm>
          <a:prstGeom prst="rect">
            <a:avLst/>
          </a:prstGeom>
          <a:noFill/>
        </p:spPr>
      </p:pic>
      <p:sp>
        <p:nvSpPr>
          <p:cNvPr id="34" name="텍스트 상자 90"/>
          <p:cNvSpPr txBox="1">
            <a:spLocks/>
          </p:cNvSpPr>
          <p:nvPr/>
        </p:nvSpPr>
        <p:spPr>
          <a:xfrm>
            <a:off x="7857265" y="1882457"/>
            <a:ext cx="3905885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아래에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있는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빈하트를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누르면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꽉찬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하트로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바뀌면서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좋아요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페이지에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추가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된다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선택한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만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삭제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5" name="도형 126"/>
          <p:cNvSpPr>
            <a:spLocks/>
          </p:cNvSpPr>
          <p:nvPr/>
        </p:nvSpPr>
        <p:spPr>
          <a:xfrm>
            <a:off x="6286500" y="1512171"/>
            <a:ext cx="227608" cy="299957"/>
          </a:xfrm>
          <a:prstGeom prst="rect">
            <a:avLst/>
          </a:prstGeom>
          <a:noFill/>
          <a:ln w="41275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" name="꺾인 연결선 3"/>
          <p:cNvCxnSpPr/>
          <p:nvPr/>
        </p:nvCxnSpPr>
        <p:spPr>
          <a:xfrm rot="16200000" flipH="1">
            <a:off x="6229330" y="1946926"/>
            <a:ext cx="1542099" cy="972542"/>
          </a:xfrm>
          <a:prstGeom prst="bentConnector3">
            <a:avLst>
              <a:gd name="adj1" fmla="val -3119"/>
            </a:avLst>
          </a:prstGeom>
          <a:ln w="25400">
            <a:solidFill>
              <a:srgbClr val="8496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326275" y="3276599"/>
            <a:ext cx="6516000" cy="3276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71" descr="C:/Users/RANG/AppData/Roaming/PolarisOffice/ETemp/1880_19170680/fImage168924703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3340276"/>
            <a:ext cx="6372000" cy="3140332"/>
          </a:xfrm>
          <a:prstGeom prst="rect">
            <a:avLst/>
          </a:prstGeom>
          <a:noFill/>
          <a:effectLst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31435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주문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43340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첫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경우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10067521" y="6540269"/>
            <a:ext cx="2124479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51000" y="1582420"/>
            <a:ext cx="8928000" cy="4644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150" descr="C:/Users/RANG/AppData/Roaming/PolarisOffice/ETemp/1880_19170680/fImage70048818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689630"/>
            <a:ext cx="8716010" cy="4403829"/>
          </a:xfrm>
          <a:prstGeom prst="rect">
            <a:avLst/>
          </a:prstGeom>
          <a:noFill/>
        </p:spPr>
      </p:pic>
      <p:cxnSp>
        <p:nvCxnSpPr>
          <p:cNvPr id="33" name="도형 162"/>
          <p:cNvCxnSpPr>
            <a:stCxn id="32" idx="3"/>
          </p:cNvCxnSpPr>
          <p:nvPr/>
        </p:nvCxnSpPr>
        <p:spPr>
          <a:xfrm>
            <a:off x="4086225" y="3695700"/>
            <a:ext cx="1521460" cy="1104655"/>
          </a:xfrm>
          <a:prstGeom prst="straightConnector1">
            <a:avLst/>
          </a:prstGeom>
          <a:ln w="6350" cap="flat" cmpd="sng">
            <a:solidFill>
              <a:srgbClr val="8496B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도형 152"/>
          <p:cNvSpPr>
            <a:spLocks/>
          </p:cNvSpPr>
          <p:nvPr/>
        </p:nvSpPr>
        <p:spPr>
          <a:xfrm>
            <a:off x="1838325" y="3086100"/>
            <a:ext cx="2247900" cy="1219200"/>
          </a:xfrm>
          <a:prstGeom prst="rect">
            <a:avLst/>
          </a:prstGeom>
          <a:noFill/>
          <a:ln w="34925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텍스트 상자 164"/>
          <p:cNvSpPr txBox="1">
            <a:spLocks/>
          </p:cNvSpPr>
          <p:nvPr/>
        </p:nvSpPr>
        <p:spPr>
          <a:xfrm>
            <a:off x="6695036" y="4631836"/>
            <a:ext cx="3856124" cy="157094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첫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우편번호를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입력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해야 주문이 가능하다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</a:p>
          <a:p>
            <a:pPr marL="0" indent="0" algn="l" hangingPunct="1"/>
            <a:endParaRPr lang="en-US" altLang="ko-KR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이때 입력한 우편번호가 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DB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에 저장된다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이후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주문부터는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이때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저장된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주소를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띄워주기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때문에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우편번호 찾기가 없어진다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en-US" sz="1200" dirty="0" smtClean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en-US" altLang="ko-KR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4.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우편 번호 입력은 카카오에서 제공하는 </a:t>
            </a:r>
            <a:r>
              <a:rPr lang="en-US" altLang="ko-KR"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api</a:t>
            </a:r>
            <a:r>
              <a:rPr lang="ko-KR" altLang="en-US"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를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사용한다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6130476" y="4200190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10326866" y="4524956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21271" y="4524956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pic>
        <p:nvPicPr>
          <p:cNvPr id="35" name="그림 165" descr="C:/Users/RANG/AppData/Roaming/PolarisOffice/ETemp/1880_19170680/fImage25004823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190" y="1180094"/>
            <a:ext cx="3280410" cy="3315335"/>
          </a:xfrm>
          <a:prstGeom prst="rect">
            <a:avLst/>
          </a:prstGeom>
          <a:noFill/>
          <a:ln>
            <a:solidFill>
              <a:srgbClr val="8496B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 0"/>
          <p:cNvSpPr>
            <a:spLocks/>
          </p:cNvSpPr>
          <p:nvPr/>
        </p:nvSpPr>
        <p:spPr>
          <a:xfrm>
            <a:off x="10067521" y="6540269"/>
            <a:ext cx="2124479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51000" y="1582420"/>
            <a:ext cx="9150350" cy="4644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31435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주문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811714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첫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아닐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경우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23" name="그림 173" descr="C:/Users/RANG/AppData/Roaming/PolarisOffice/ETemp/1880_19170680/fImage67484864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00" y="1680330"/>
            <a:ext cx="8925560" cy="4448055"/>
          </a:xfrm>
          <a:prstGeom prst="rect">
            <a:avLst/>
          </a:prstGeom>
          <a:noFill/>
        </p:spPr>
      </p:pic>
      <p:sp>
        <p:nvSpPr>
          <p:cNvPr id="24" name="도형 174"/>
          <p:cNvSpPr>
            <a:spLocks/>
          </p:cNvSpPr>
          <p:nvPr/>
        </p:nvSpPr>
        <p:spPr>
          <a:xfrm>
            <a:off x="1895475" y="3114674"/>
            <a:ext cx="2048510" cy="1181735"/>
          </a:xfrm>
          <a:prstGeom prst="rect">
            <a:avLst/>
          </a:prstGeom>
          <a:noFill/>
          <a:ln w="34925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5" name="도형 175"/>
          <p:cNvCxnSpPr>
            <a:stCxn id="24" idx="3"/>
          </p:cNvCxnSpPr>
          <p:nvPr/>
        </p:nvCxnSpPr>
        <p:spPr>
          <a:xfrm flipV="1">
            <a:off x="3943985" y="2743202"/>
            <a:ext cx="1209675" cy="962340"/>
          </a:xfrm>
          <a:prstGeom prst="straightConnector1">
            <a:avLst/>
          </a:prstGeom>
          <a:ln w="6350" cap="flat" cmpd="sng">
            <a:solidFill>
              <a:srgbClr val="8496B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176"/>
          <p:cNvSpPr txBox="1">
            <a:spLocks/>
          </p:cNvSpPr>
          <p:nvPr/>
        </p:nvSpPr>
        <p:spPr>
          <a:xfrm>
            <a:off x="5591175" y="2360613"/>
            <a:ext cx="386778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첫</a:t>
            </a:r>
            <a:r>
              <a:rPr 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주문시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입력했던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주소가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자동으로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띄워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진다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수정이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필요한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경우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마이페이지에서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3" name="도형 167"/>
          <p:cNvSpPr>
            <a:spLocks/>
          </p:cNvSpPr>
          <p:nvPr/>
        </p:nvSpPr>
        <p:spPr>
          <a:xfrm>
            <a:off x="1800860" y="4834255"/>
            <a:ext cx="2163445" cy="976630"/>
          </a:xfrm>
          <a:prstGeom prst="rect">
            <a:avLst/>
          </a:prstGeom>
          <a:noFill/>
          <a:ln w="34925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4" name="도형 168"/>
          <p:cNvCxnSpPr/>
          <p:nvPr/>
        </p:nvCxnSpPr>
        <p:spPr>
          <a:xfrm>
            <a:off x="3964305" y="5161915"/>
            <a:ext cx="608330" cy="277495"/>
          </a:xfrm>
          <a:prstGeom prst="straightConnector1">
            <a:avLst/>
          </a:prstGeom>
          <a:ln w="6350" cap="flat" cmpd="sng">
            <a:solidFill>
              <a:srgbClr val="8496B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69"/>
          <p:cNvSpPr txBox="1">
            <a:spLocks/>
          </p:cNvSpPr>
          <p:nvPr/>
        </p:nvSpPr>
        <p:spPr>
          <a:xfrm>
            <a:off x="5086985" y="4896895"/>
            <a:ext cx="5361940" cy="10169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포인트는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현금처럼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사용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포인트는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갖고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있는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포인트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만큼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,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금액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아래로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사용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사용시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가용포인트와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결제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예정금액이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사용할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포인트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만큼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감소하게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된다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4658995" y="1823612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8907515" y="1326436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94211" y="2239111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4572635" y="4448504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9761135" y="4192666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63430" y="4773270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004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팀원 소개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370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You Eat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F7740C2-AD3E-46C8-9F50-1EF93ABB0A9E}"/>
              </a:ext>
            </a:extLst>
          </p:cNvPr>
          <p:cNvSpPr txBox="1"/>
          <p:nvPr/>
        </p:nvSpPr>
        <p:spPr>
          <a:xfrm>
            <a:off x="4620322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095DFC5-5973-4BDC-AE4A-7B2141620F73}"/>
              </a:ext>
            </a:extLst>
          </p:cNvPr>
          <p:cNvSpPr txBox="1"/>
          <p:nvPr/>
        </p:nvSpPr>
        <p:spPr>
          <a:xfrm>
            <a:off x="2986947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1F8441C3-94C0-4A2B-B12A-AF6FA6F8D328}"/>
              </a:ext>
            </a:extLst>
          </p:cNvPr>
          <p:cNvCxnSpPr/>
          <p:nvPr/>
        </p:nvCxnSpPr>
        <p:spPr>
          <a:xfrm>
            <a:off x="4832579" y="5541147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7EE7C40-7889-472E-A75E-688366B77A85}"/>
              </a:ext>
            </a:extLst>
          </p:cNvPr>
          <p:cNvSpPr txBox="1"/>
          <p:nvPr/>
        </p:nvSpPr>
        <p:spPr>
          <a:xfrm>
            <a:off x="5355593" y="5636398"/>
            <a:ext cx="99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Kim Min A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2F3EBB1-4C29-43DD-8D09-48EFF653B69C}"/>
              </a:ext>
            </a:extLst>
          </p:cNvPr>
          <p:cNvSpPr txBox="1"/>
          <p:nvPr/>
        </p:nvSpPr>
        <p:spPr>
          <a:xfrm>
            <a:off x="5618357" y="5908620"/>
            <a:ext cx="466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팀원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6D66D595-6CB4-495B-B00C-DAC5A556CE10}"/>
              </a:ext>
            </a:extLst>
          </p:cNvPr>
          <p:cNvCxnSpPr/>
          <p:nvPr/>
        </p:nvCxnSpPr>
        <p:spPr>
          <a:xfrm>
            <a:off x="1345401" y="5541147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F24BF83-46DD-4087-90E5-7237CA2318C8}"/>
              </a:ext>
            </a:extLst>
          </p:cNvPr>
          <p:cNvSpPr txBox="1"/>
          <p:nvPr/>
        </p:nvSpPr>
        <p:spPr>
          <a:xfrm>
            <a:off x="1784385" y="5636398"/>
            <a:ext cx="11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Lee A Reum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BE864C7-4B91-4A64-922D-0D9C37384DE2}"/>
              </a:ext>
            </a:extLst>
          </p:cNvPr>
          <p:cNvSpPr txBox="1"/>
          <p:nvPr/>
        </p:nvSpPr>
        <p:spPr>
          <a:xfrm>
            <a:off x="2131179" y="590862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팀장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4DEF8C36-C18B-4DD9-B793-33774389773B}"/>
              </a:ext>
            </a:extLst>
          </p:cNvPr>
          <p:cNvCxnSpPr/>
          <p:nvPr/>
        </p:nvCxnSpPr>
        <p:spPr>
          <a:xfrm>
            <a:off x="8286397" y="5541147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5E5D221-1446-4032-980B-3E2F1DC01BD3}"/>
              </a:ext>
            </a:extLst>
          </p:cNvPr>
          <p:cNvSpPr txBox="1"/>
          <p:nvPr/>
        </p:nvSpPr>
        <p:spPr>
          <a:xfrm>
            <a:off x="8545845" y="5636398"/>
            <a:ext cx="15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Kyung Yeo Rang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1DB7262-5173-48CC-8F82-F82017E9F308}"/>
              </a:ext>
            </a:extLst>
          </p:cNvPr>
          <p:cNvSpPr txBox="1"/>
          <p:nvPr/>
        </p:nvSpPr>
        <p:spPr>
          <a:xfrm>
            <a:off x="9072175" y="5908620"/>
            <a:ext cx="466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팀원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C60DBEE0-3EFB-464E-B0A9-D441E1934FCC}"/>
              </a:ext>
            </a:extLst>
          </p:cNvPr>
          <p:cNvSpPr/>
          <p:nvPr/>
        </p:nvSpPr>
        <p:spPr>
          <a:xfrm>
            <a:off x="4592240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C76AFFB9-64C4-4080-B86A-B015831AD4CE}"/>
              </a:ext>
            </a:extLst>
          </p:cNvPr>
          <p:cNvSpPr/>
          <p:nvPr/>
        </p:nvSpPr>
        <p:spPr>
          <a:xfrm>
            <a:off x="1105062" y="2005321"/>
            <a:ext cx="2519028" cy="3358703"/>
          </a:xfrm>
          <a:prstGeom prst="rect">
            <a:avLst/>
          </a:prstGeom>
          <a:solidFill>
            <a:srgbClr val="E68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3F7AE4A9-9456-4AC2-878F-945E5CC266A9}"/>
              </a:ext>
            </a:extLst>
          </p:cNvPr>
          <p:cNvSpPr/>
          <p:nvPr/>
        </p:nvSpPr>
        <p:spPr>
          <a:xfrm>
            <a:off x="8046058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그림 24" descr="여랑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5572" y="2244672"/>
            <a:ext cx="2160000" cy="2880000"/>
          </a:xfrm>
          <a:prstGeom prst="rect">
            <a:avLst/>
          </a:prstGeom>
        </p:spPr>
      </p:pic>
      <p:pic>
        <p:nvPicPr>
          <p:cNvPr id="26" name="그림 25" descr="민아.jpg"/>
          <p:cNvPicPr preferRelativeResize="0">
            <a:picLocks/>
          </p:cNvPicPr>
          <p:nvPr/>
        </p:nvPicPr>
        <p:blipFill>
          <a:blip r:embed="rId4" cstate="print"/>
          <a:srcRect t="1526"/>
          <a:stretch>
            <a:fillRect/>
          </a:stretch>
        </p:blipFill>
        <p:spPr>
          <a:xfrm>
            <a:off x="4771754" y="2244672"/>
            <a:ext cx="2160000" cy="2880000"/>
          </a:xfrm>
          <a:prstGeom prst="rect">
            <a:avLst/>
          </a:prstGeom>
        </p:spPr>
      </p:pic>
      <p:pic>
        <p:nvPicPr>
          <p:cNvPr id="27" name="그림 26" descr="아름.jpg"/>
          <p:cNvPicPr preferRelativeResize="0">
            <a:picLocks/>
          </p:cNvPicPr>
          <p:nvPr/>
        </p:nvPicPr>
        <p:blipFill>
          <a:blip r:embed="rId5" cstate="print"/>
          <a:srcRect b="7337"/>
          <a:stretch>
            <a:fillRect/>
          </a:stretch>
        </p:blipFill>
        <p:spPr>
          <a:xfrm>
            <a:off x="1284576" y="2244672"/>
            <a:ext cx="21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896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847850" y="1582419"/>
            <a:ext cx="8839200" cy="4465955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31435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주문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071127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완료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171" descr="C:/Users/RANG/AppData/Roaming/PolarisOffice/ETemp/1880_19170680/fImage58726845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657350"/>
            <a:ext cx="8617585" cy="4309110"/>
          </a:xfrm>
          <a:prstGeom prst="rect">
            <a:avLst/>
          </a:prstGeom>
          <a:noFill/>
        </p:spPr>
      </p:pic>
      <p:sp>
        <p:nvSpPr>
          <p:cNvPr id="13" name="Rect 0"/>
          <p:cNvSpPr>
            <a:spLocks/>
          </p:cNvSpPr>
          <p:nvPr/>
        </p:nvSpPr>
        <p:spPr>
          <a:xfrm>
            <a:off x="10067521" y="6540269"/>
            <a:ext cx="2124479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73113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마이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8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3098925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첫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페이지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=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‘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/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배송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조회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페이지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’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53097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88925" y="1404302"/>
            <a:ext cx="8460000" cy="4356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132" descr="C:/Users/RANG/AppData/Roaming/PolarisOffice/ETemp/1880_19170680/fImage131952750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5" y="1482725"/>
            <a:ext cx="8296910" cy="4210685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726F55A-55CF-47F8-8BA4-2DAC5301C650}"/>
              </a:ext>
            </a:extLst>
          </p:cNvPr>
          <p:cNvSpPr/>
          <p:nvPr/>
        </p:nvSpPr>
        <p:spPr>
          <a:xfrm>
            <a:off x="7967027" y="2180571"/>
            <a:ext cx="4057015" cy="33299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텍스트 상자 133"/>
          <p:cNvSpPr txBox="1">
            <a:spLocks/>
          </p:cNvSpPr>
          <p:nvPr/>
        </p:nvSpPr>
        <p:spPr>
          <a:xfrm>
            <a:off x="8133080" y="2677217"/>
            <a:ext cx="3763010" cy="26789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lang="ko-KR" alt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위에 사용자 등급과 포인트가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띄워진다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en-US" sz="1200" dirty="0" smtClean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 </a:t>
            </a:r>
            <a:r>
              <a:rPr 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＇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확인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중</a:t>
            </a:r>
            <a:r>
              <a:rPr lang="en-US"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＇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일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경우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u="sng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</a:t>
            </a:r>
            <a:r>
              <a:rPr sz="1200" u="sng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u="sng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취소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 </a:t>
            </a:r>
            <a:r>
              <a:rPr 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＇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취소</a:t>
            </a:r>
            <a:r>
              <a:rPr lang="en-US"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＇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시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사용했던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포인트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,</a:t>
            </a:r>
            <a:r>
              <a:rPr 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구매한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수량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전부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이전으로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돌아가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진다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배송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시작시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배송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시작한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날짜와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시간이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보여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진다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en-US" sz="1200" dirty="0" smtClean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5.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등급은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도라지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,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인삼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,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산삼이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있고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등급별로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포인트가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도라지는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0.3%,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인삼은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0.5%,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산삼은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1%가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배송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완료시에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적립된다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6.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배송</a:t>
            </a:r>
            <a:r>
              <a:rPr 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완료된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구매내역에서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보여진다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9410">
            <a:off x="11075227" y="1797248"/>
            <a:ext cx="710771" cy="710771"/>
          </a:xfrm>
          <a:prstGeom prst="rect">
            <a:avLst/>
          </a:prstGeom>
        </p:spPr>
      </p:pic>
      <p:sp>
        <p:nvSpPr>
          <p:cNvPr id="17" name="갈매기형 수장 4">
            <a:extLst>
              <a:ext uri="{FF2B5EF4-FFF2-40B4-BE49-F238E27FC236}">
                <a16:creationId xmlns="" xmlns:a16="http://schemas.microsoft.com/office/drawing/2014/main" id="{4130F2A3-4BF0-424B-8976-6220B9B3D088}"/>
              </a:ext>
            </a:extLst>
          </p:cNvPr>
          <p:cNvSpPr/>
          <p:nvPr/>
        </p:nvSpPr>
        <p:spPr>
          <a:xfrm>
            <a:off x="2389505" y="6068695"/>
            <a:ext cx="2148205" cy="30734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오각형 3">
            <a:extLst>
              <a:ext uri="{FF2B5EF4-FFF2-40B4-BE49-F238E27FC236}">
                <a16:creationId xmlns="" xmlns:a16="http://schemas.microsoft.com/office/drawing/2014/main" id="{F376D8BE-E612-4444-9687-FB38FD60E8FA}"/>
              </a:ext>
            </a:extLst>
          </p:cNvPr>
          <p:cNvSpPr/>
          <p:nvPr/>
        </p:nvSpPr>
        <p:spPr>
          <a:xfrm>
            <a:off x="288925" y="6068695"/>
            <a:ext cx="2148205" cy="30734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갈매기형 수장 4">
            <a:extLst>
              <a:ext uri="{FF2B5EF4-FFF2-40B4-BE49-F238E27FC236}">
                <a16:creationId xmlns="" xmlns:a16="http://schemas.microsoft.com/office/drawing/2014/main" id="{4130F2A3-4BF0-424B-8976-6220B9B3D088}"/>
              </a:ext>
            </a:extLst>
          </p:cNvPr>
          <p:cNvSpPr/>
          <p:nvPr/>
        </p:nvSpPr>
        <p:spPr>
          <a:xfrm>
            <a:off x="4499610" y="6068695"/>
            <a:ext cx="2148205" cy="307340"/>
          </a:xfrm>
          <a:prstGeom prst="chevron">
            <a:avLst/>
          </a:prstGeom>
          <a:solidFill>
            <a:srgbClr val="F9D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갈매기형 수장 4">
            <a:extLst>
              <a:ext uri="{FF2B5EF4-FFF2-40B4-BE49-F238E27FC236}">
                <a16:creationId xmlns="" xmlns:a16="http://schemas.microsoft.com/office/drawing/2014/main" id="{4130F2A3-4BF0-424B-8976-6220B9B3D088}"/>
              </a:ext>
            </a:extLst>
          </p:cNvPr>
          <p:cNvSpPr/>
          <p:nvPr/>
        </p:nvSpPr>
        <p:spPr>
          <a:xfrm>
            <a:off x="6617969" y="6068695"/>
            <a:ext cx="2148205" cy="30734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81025" y="6077167"/>
            <a:ext cx="1466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 확인 중</a:t>
            </a:r>
            <a:endParaRPr lang="ko-KR" altLang="en-US" sz="120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1605" y="6077167"/>
            <a:ext cx="1466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 준비 중</a:t>
            </a:r>
            <a:endParaRPr lang="ko-KR" altLang="en-US" sz="120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39653" y="6083339"/>
            <a:ext cx="1466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배송 시작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33830" y="6076354"/>
            <a:ext cx="1466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배송   완료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73113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마이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083951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내역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521450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133335" y="1340217"/>
            <a:ext cx="8067940" cy="4160787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136" descr="C:/Users/RANG/AppData/Roaming/PolarisOffice/ETemp/1880_19170680/fImage78645765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93" y="1441450"/>
            <a:ext cx="7847024" cy="3933825"/>
          </a:xfrm>
          <a:prstGeom prst="rect">
            <a:avLst/>
          </a:prstGeom>
          <a:noFill/>
        </p:spPr>
      </p:pic>
      <p:sp>
        <p:nvSpPr>
          <p:cNvPr id="32" name="텍스트 상자 138"/>
          <p:cNvSpPr txBox="1">
            <a:spLocks/>
          </p:cNvSpPr>
          <p:nvPr/>
        </p:nvSpPr>
        <p:spPr>
          <a:xfrm>
            <a:off x="4759960" y="5932805"/>
            <a:ext cx="290195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pc="-14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charset="0"/>
                <a:ea typeface="나눔스퀘어 ExtraBold" charset="0"/>
              </a:rPr>
              <a:t>배송 완료된 상품만 보여진다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ExtraBold" charset="0"/>
              <a:ea typeface="나눔스퀘어 ExtraBold" charset="0"/>
            </a:endParaRPr>
          </a:p>
        </p:txBody>
      </p:sp>
      <p:sp>
        <p:nvSpPr>
          <p:cNvPr id="33" name="텍스트 상자 139"/>
          <p:cNvSpPr txBox="1">
            <a:spLocks/>
          </p:cNvSpPr>
          <p:nvPr/>
        </p:nvSpPr>
        <p:spPr>
          <a:xfrm>
            <a:off x="4279900" y="5252720"/>
            <a:ext cx="1609725" cy="14471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8800" b="1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ko-KR" altLang="en-US" sz="8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73113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마이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075936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마이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리뷰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892030" y="653097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144"/>
          <p:cNvSpPr>
            <a:spLocks/>
          </p:cNvSpPr>
          <p:nvPr/>
        </p:nvSpPr>
        <p:spPr>
          <a:xfrm>
            <a:off x="5567680" y="2614930"/>
            <a:ext cx="786130" cy="391160"/>
          </a:xfrm>
          <a:prstGeom prst="frame">
            <a:avLst/>
          </a:prstGeom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5" name="도형 145"/>
          <p:cNvCxnSpPr/>
          <p:nvPr/>
        </p:nvCxnSpPr>
        <p:spPr>
          <a:xfrm>
            <a:off x="6348730" y="2786380"/>
            <a:ext cx="1395730" cy="1538605"/>
          </a:xfrm>
          <a:prstGeom prst="straightConnector1">
            <a:avLst/>
          </a:prstGeom>
          <a:ln w="6350" cap="flat" cmpd="sng">
            <a:solidFill>
              <a:srgbClr val="A6A6A6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88924" y="1353186"/>
            <a:ext cx="8550275" cy="439039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141" descr="C:/Users/RANG/AppData/Roaming/PolarisOffice/ETemp/1880_19170680/fImage55988782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438275"/>
            <a:ext cx="8363585" cy="4207510"/>
          </a:xfrm>
          <a:prstGeom prst="rect">
            <a:avLst/>
          </a:prstGeom>
          <a:noFill/>
        </p:spPr>
      </p:pic>
      <p:pic>
        <p:nvPicPr>
          <p:cNvPr id="33" name="그림 143" descr="C:/Users/RANG/AppData/Roaming/PolarisOffice/ETemp/1880_19170680/fImage44307784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94" y="3597276"/>
            <a:ext cx="5947410" cy="2959735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</p:pic>
      <p:sp>
        <p:nvSpPr>
          <p:cNvPr id="18" name="도형 174"/>
          <p:cNvSpPr>
            <a:spLocks/>
          </p:cNvSpPr>
          <p:nvPr/>
        </p:nvSpPr>
        <p:spPr>
          <a:xfrm>
            <a:off x="5325110" y="2674617"/>
            <a:ext cx="1285875" cy="276859"/>
          </a:xfrm>
          <a:prstGeom prst="rect">
            <a:avLst/>
          </a:prstGeom>
          <a:noFill/>
          <a:ln w="34925" cap="flat" cmpd="sng">
            <a:solidFill>
              <a:srgbClr val="8496B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" name="꺾인 연결선 3"/>
          <p:cNvCxnSpPr>
            <a:stCxn id="18" idx="3"/>
          </p:cNvCxnSpPr>
          <p:nvPr/>
        </p:nvCxnSpPr>
        <p:spPr>
          <a:xfrm>
            <a:off x="6610985" y="2813047"/>
            <a:ext cx="1809115" cy="692153"/>
          </a:xfrm>
          <a:prstGeom prst="bentConnector3">
            <a:avLst>
              <a:gd name="adj1" fmla="val 100018"/>
            </a:avLst>
          </a:prstGeom>
          <a:ln w="19050">
            <a:solidFill>
              <a:srgbClr val="8496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142"/>
          <p:cNvSpPr txBox="1">
            <a:spLocks/>
          </p:cNvSpPr>
          <p:nvPr/>
        </p:nvSpPr>
        <p:spPr>
          <a:xfrm>
            <a:off x="1847374" y="4633668"/>
            <a:ext cx="4458335" cy="8324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배송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완료된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중에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후기가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작성되지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않은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주문만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후기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작성이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가능하다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작성한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후기에는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내가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작성한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모든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후기가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보여진다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 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815182" y="4070559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50398" y="4486058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sp>
        <p:nvSpPr>
          <p:cNvPr id="37" name="텍스트 상자 146"/>
          <p:cNvSpPr txBox="1">
            <a:spLocks/>
          </p:cNvSpPr>
          <p:nvPr/>
        </p:nvSpPr>
        <p:spPr>
          <a:xfrm>
            <a:off x="7579627" y="2297134"/>
            <a:ext cx="3372485" cy="1017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후기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작성페이지</a:t>
            </a:r>
            <a:r>
              <a:rPr lang="ko-KR" altLang="en-US"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에</a:t>
            </a:r>
            <a:r>
              <a:rPr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상품명이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띄워진다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이미지는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여러장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등록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가능하다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0" indent="0" algn="l" hangingPunct="1"/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3.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후기를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등록하지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않으면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경고창이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sz="12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뜬다</a:t>
            </a:r>
            <a:r>
              <a:rPr sz="1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73CC3F4-4590-4AD0-B0D8-0B740DC9BDA0}"/>
              </a:ext>
            </a:extLst>
          </p:cNvPr>
          <p:cNvSpPr txBox="1"/>
          <p:nvPr/>
        </p:nvSpPr>
        <p:spPr>
          <a:xfrm>
            <a:off x="6598552" y="1806884"/>
            <a:ext cx="139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「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10613128" y="1591966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429322" y="2139726"/>
            <a:ext cx="300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92B219F-4060-4572-8E7E-A588873C31BF}"/>
              </a:ext>
            </a:extLst>
          </p:cNvPr>
          <p:cNvSpPr txBox="1"/>
          <p:nvPr/>
        </p:nvSpPr>
        <p:spPr>
          <a:xfrm>
            <a:off x="5926482" y="3724825"/>
            <a:ext cx="10270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sz="7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」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12659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128270" y="128270"/>
            <a:ext cx="1206500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/>
          <p:cNvSpPr txBox="1">
            <a:spLocks/>
          </p:cNvSpPr>
          <p:nvPr/>
        </p:nvSpPr>
        <p:spPr>
          <a:xfrm>
            <a:off x="288925" y="176530"/>
            <a:ext cx="2473113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000" spc="-280" dirty="0">
                <a:latin typeface="아리따-돋움4.0(OTF)-SemiBold" pitchFamily="18" charset="-127"/>
                <a:ea typeface="아리따-돋움4.0(OTF)-SemiBold" pitchFamily="18" charset="-127"/>
              </a:rPr>
              <a:t>마이 페이지</a:t>
            </a:r>
            <a:endParaRPr lang="ko-KR" altLang="en-US" sz="40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0" y="0"/>
            <a:ext cx="129540" cy="2407285"/>
            <a:chOff x="0" y="0"/>
            <a:chExt cx="129540" cy="2407285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0" y="0"/>
              <a:ext cx="129540" cy="1204595"/>
            </a:xfrm>
            <a:prstGeom prst="rect">
              <a:avLst/>
            </a:prstGeom>
            <a:solidFill>
              <a:schemeClr val="accent6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7" name="Rect 0"/>
            <p:cNvSpPr>
              <a:spLocks/>
            </p:cNvSpPr>
            <p:nvPr/>
          </p:nvSpPr>
          <p:spPr>
            <a:xfrm>
              <a:off x="0" y="1203325"/>
              <a:ext cx="129540" cy="1204595"/>
            </a:xfrm>
            <a:prstGeom prst="rect">
              <a:avLst/>
            </a:prstGeom>
            <a:solidFill>
              <a:schemeClr val="accent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12" name="Rect 0"/>
          <p:cNvCxnSpPr/>
          <p:nvPr/>
        </p:nvCxnSpPr>
        <p:spPr>
          <a:xfrm>
            <a:off x="0" y="1213485"/>
            <a:ext cx="1219327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/>
          <p:cNvSpPr txBox="1">
            <a:spLocks/>
          </p:cNvSpPr>
          <p:nvPr/>
        </p:nvSpPr>
        <p:spPr>
          <a:xfrm>
            <a:off x="288925" y="873760"/>
            <a:ext cx="1377300" cy="30777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4.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회원정보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변경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cxnSp>
        <p:nvCxnSpPr>
          <p:cNvPr id="30" name="Rect 0"/>
          <p:cNvCxnSpPr/>
          <p:nvPr/>
        </p:nvCxnSpPr>
        <p:spPr>
          <a:xfrm>
            <a:off x="112395" y="6721475"/>
            <a:ext cx="9883140" cy="1270"/>
          </a:xfrm>
          <a:prstGeom prst="line">
            <a:avLst/>
          </a:prstGeom>
          <a:ln w="63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도형 149"/>
          <p:cNvSpPr>
            <a:spLocks/>
          </p:cNvSpPr>
          <p:nvPr/>
        </p:nvSpPr>
        <p:spPr>
          <a:xfrm>
            <a:off x="9892030" y="6521450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84960" y="1581149"/>
            <a:ext cx="9063990" cy="4695825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148" descr="C:/Users/RANG/AppData/Roaming/PolarisOffice/ETemp/1880_19170680/fImage57279803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1704975"/>
            <a:ext cx="8782685" cy="4448810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726F55A-55CF-47F8-8BA4-2DAC5301C650}"/>
              </a:ext>
            </a:extLst>
          </p:cNvPr>
          <p:cNvSpPr/>
          <p:nvPr/>
        </p:nvSpPr>
        <p:spPr>
          <a:xfrm>
            <a:off x="7839075" y="3104516"/>
            <a:ext cx="4057015" cy="28200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텍스트 상자 133"/>
          <p:cNvSpPr txBox="1">
            <a:spLocks/>
          </p:cNvSpPr>
          <p:nvPr/>
        </p:nvSpPr>
        <p:spPr>
          <a:xfrm>
            <a:off x="8005128" y="3601162"/>
            <a:ext cx="3763010" cy="212494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회원 정보 수정이 가능하다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‘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로그아웃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’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이 가능하다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‘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취소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’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를 누르면 쇼핑몰 메인 페이지로 돌아가게 된다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‘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탈퇴하기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’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를 누르면 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DB 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회원 상태가 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로 바뀌게 되고 관리자의 탈퇴 관리 페이지에 띄워지게 된다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관리자가 탈퇴를 누르면 사용자는 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DB</a:t>
            </a:r>
            <a:r>
              <a:rPr lang="ko-KR" altLang="en-US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에서 없어지게 된다</a:t>
            </a:r>
            <a:r>
              <a:rPr lang="en-US" altLang="ko-KR" sz="12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9410">
            <a:off x="10947275" y="2721193"/>
            <a:ext cx="710771" cy="710771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48177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/>
          <a:srcRect t="16716"/>
          <a:stretch/>
        </p:blipFill>
        <p:spPr>
          <a:xfrm>
            <a:off x="5193061" y="4225856"/>
            <a:ext cx="4698969" cy="1962915"/>
          </a:xfrm>
          <a:prstGeom prst="rect">
            <a:avLst/>
          </a:prstGeom>
        </p:spPr>
      </p:pic>
      <p:sp>
        <p:nvSpPr>
          <p:cNvPr id="7" name="Rect 0"/>
          <p:cNvSpPr>
            <a:spLocks/>
          </p:cNvSpPr>
          <p:nvPr/>
        </p:nvSpPr>
        <p:spPr>
          <a:xfrm>
            <a:off x="9892030" y="658939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35340" y="1384338"/>
            <a:ext cx="5529760" cy="21076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/>
          <a:srcRect l="1295" t="1201" r="-1" b="65291"/>
          <a:stretch/>
        </p:blipFill>
        <p:spPr>
          <a:xfrm>
            <a:off x="4179390" y="832704"/>
            <a:ext cx="2941320" cy="47888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746" y="3892603"/>
            <a:ext cx="2622744" cy="262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5829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1D476B7-6743-40B2-BAEE-40790FD9E96F}"/>
              </a:ext>
            </a:extLst>
          </p:cNvPr>
          <p:cNvSpPr txBox="1"/>
          <p:nvPr/>
        </p:nvSpPr>
        <p:spPr>
          <a:xfrm>
            <a:off x="368935" y="2137410"/>
            <a:ext cx="2773516" cy="110799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6600" b="1" dirty="0">
                <a:solidFill>
                  <a:schemeClr val="bg1"/>
                </a:solidFill>
              </a:rPr>
              <a:t>Part 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2 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068C930B-9B88-46BA-9158-1917DFDDC59B}"/>
              </a:ext>
            </a:extLst>
          </p:cNvPr>
          <p:cNvCxnSpPr>
            <a:cxnSpLocks/>
          </p:cNvCxnSpPr>
          <p:nvPr/>
        </p:nvCxnSpPr>
        <p:spPr>
          <a:xfrm>
            <a:off x="368935" y="3429000"/>
            <a:ext cx="399478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3EBD6A3-67CA-4FD6-B450-83E70E8EBBD4}"/>
              </a:ext>
            </a:extLst>
          </p:cNvPr>
          <p:cNvSpPr txBox="1"/>
          <p:nvPr/>
        </p:nvSpPr>
        <p:spPr>
          <a:xfrm>
            <a:off x="369570" y="3614420"/>
            <a:ext cx="2312813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spc="-140" dirty="0" smtClean="0">
                <a:solidFill>
                  <a:schemeClr val="bg1"/>
                </a:solidFill>
              </a:rPr>
              <a:t>판매자 페이지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14488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280971"/>
            <a:ext cx="1566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로그인 </a:t>
            </a: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00A33C71-A9FB-6CAB-9128-9B16A53DE6B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144" y="1438546"/>
            <a:ext cx="4324450" cy="32144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5223104-8B59-07D3-54E6-0CDB3DCE10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25" y="1364043"/>
            <a:ext cx="5678791" cy="752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49252D6-627E-4EAA-911B-FE0F746CE19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5999" y="3692607"/>
            <a:ext cx="5678790" cy="7522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5FAD171-05C0-A655-7DC8-FB1D621D17C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4696" y="2091929"/>
            <a:ext cx="3268551" cy="2953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ADB77AA-E347-54AB-493E-774681BAEE1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144" y="1357733"/>
            <a:ext cx="4925657" cy="80328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D29052D8-20B4-EABB-E202-D8AE7452F69D}"/>
              </a:ext>
            </a:extLst>
          </p:cNvPr>
          <p:cNvSpPr/>
          <p:nvPr/>
        </p:nvSpPr>
        <p:spPr>
          <a:xfrm>
            <a:off x="666144" y="4654139"/>
            <a:ext cx="4925657" cy="153063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&lt;</a:t>
            </a:r>
            <a:r>
              <a:rPr lang="ko-KR" altLang="en-US" sz="24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로그인 페이지</a:t>
            </a:r>
            <a:r>
              <a:rPr lang="en-US" altLang="ko-KR" sz="2400" b="1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&gt;</a:t>
            </a:r>
          </a:p>
          <a:p>
            <a:pPr algn="ctr"/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</a:t>
            </a:r>
            <a:r>
              <a:rPr lang="en-US" altLang="ko-KR" sz="2000" dirty="0">
                <a:highlight>
                  <a:srgbClr val="C0C0C0"/>
                </a:highlight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seller</a:t>
            </a:r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및  </a:t>
            </a:r>
            <a:r>
              <a:rPr lang="en-US" altLang="ko-KR" sz="2000" dirty="0">
                <a:highlight>
                  <a:srgbClr val="FFFF00"/>
                </a:highlight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customer</a:t>
            </a:r>
          </a:p>
          <a:p>
            <a:pPr algn="ctr"/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로그인 </a:t>
            </a:r>
            <a:r>
              <a:rPr lang="ko-KR" altLang="en-US" sz="2000" b="1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둘 다 가능</a:t>
            </a:r>
            <a:endParaRPr lang="en-US" altLang="ko-KR" sz="2000" b="1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</a:t>
            </a:r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 </a:t>
            </a:r>
            <a:r>
              <a:rPr lang="en-US" altLang="ko-KR" sz="2000" dirty="0">
                <a:highlight>
                  <a:srgbClr val="FFFF00"/>
                </a:highlight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customer </a:t>
            </a:r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로그인 시  </a:t>
            </a:r>
            <a:r>
              <a:rPr lang="en-US" altLang="ko-KR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customer </a:t>
            </a:r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메인 이동</a:t>
            </a:r>
            <a:endParaRPr lang="en-US" altLang="ko-KR" sz="2000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04F82B87-952C-37B6-04DD-D04DB9289879}"/>
              </a:ext>
            </a:extLst>
          </p:cNvPr>
          <p:cNvSpPr/>
          <p:nvPr/>
        </p:nvSpPr>
        <p:spPr>
          <a:xfrm>
            <a:off x="6555221" y="4755929"/>
            <a:ext cx="4760347" cy="119519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&lt;</a:t>
            </a:r>
            <a:r>
              <a:rPr lang="en-US" altLang="ko-KR" sz="28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header</a:t>
            </a:r>
            <a:r>
              <a:rPr lang="en-US" altLang="ko-KR" sz="2800" b="1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&gt;</a:t>
            </a:r>
          </a:p>
          <a:p>
            <a:pPr algn="ctr"/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 </a:t>
            </a:r>
            <a:r>
              <a:rPr lang="en-US" altLang="ko-KR" sz="2000" dirty="0">
                <a:highlight>
                  <a:srgbClr val="C0C0C0"/>
                </a:highlight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seller</a:t>
            </a:r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로그인 시</a:t>
            </a:r>
            <a:endParaRPr lang="en-US" altLang="ko-KR" sz="2000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</a:t>
            </a:r>
            <a:r>
              <a:rPr lang="ko-KR" altLang="en-US" sz="2000" dirty="0" err="1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메뉴바</a:t>
            </a:r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및 로그인 표시 적용</a:t>
            </a:r>
            <a:r>
              <a:rPr lang="en-US" altLang="ko-KR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90104F31-B7AE-8DF0-FD54-19E174444948}"/>
              </a:ext>
            </a:extLst>
          </p:cNvPr>
          <p:cNvSpPr/>
          <p:nvPr/>
        </p:nvSpPr>
        <p:spPr>
          <a:xfrm>
            <a:off x="6555221" y="2302568"/>
            <a:ext cx="4760347" cy="115023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&lt;</a:t>
            </a:r>
            <a:r>
              <a:rPr lang="en-US" altLang="ko-KR" sz="28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header</a:t>
            </a:r>
            <a:r>
              <a:rPr lang="en-US" altLang="ko-KR" sz="2800" b="1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&gt;</a:t>
            </a:r>
          </a:p>
          <a:p>
            <a:pPr algn="ctr"/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</a:t>
            </a:r>
            <a:r>
              <a:rPr lang="en-US" altLang="ko-KR" sz="2000" b="1" dirty="0">
                <a:highlight>
                  <a:srgbClr val="FFFF00"/>
                </a:highlight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customer</a:t>
            </a:r>
            <a:r>
              <a:rPr lang="en-US" altLang="ko-KR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</a:t>
            </a:r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로그인 시</a:t>
            </a:r>
            <a:endParaRPr lang="en-US" altLang="ko-KR" sz="2000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(header </a:t>
            </a:r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공백</a:t>
            </a:r>
            <a:r>
              <a:rPr lang="en-US" altLang="ko-KR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)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1108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293697"/>
            <a:ext cx="1885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회원가입</a:t>
            </a: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53AF496-AD49-DB40-F5F9-5034467A235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0911" y="1290364"/>
            <a:ext cx="4741267" cy="319571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4B45D99-BBAD-3BC8-941A-F5BC627D1A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9899" y="1290364"/>
            <a:ext cx="4741267" cy="35618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D86E1B8D-D4A7-135E-8895-4AD0B9E7B3C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127" y="4585038"/>
            <a:ext cx="5093673" cy="21831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82CD8BF2-D894-EAD0-A282-779DF40471A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485" y="2140851"/>
            <a:ext cx="4648117" cy="2559839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0DC22709-3959-F865-829C-33832F53448D}"/>
              </a:ext>
            </a:extLst>
          </p:cNvPr>
          <p:cNvSpPr/>
          <p:nvPr/>
        </p:nvSpPr>
        <p:spPr>
          <a:xfrm>
            <a:off x="4416821" y="1297639"/>
            <a:ext cx="3136504" cy="124235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&lt;</a:t>
            </a:r>
            <a:r>
              <a:rPr lang="ko-KR" altLang="en-US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</a:t>
            </a:r>
            <a:r>
              <a:rPr lang="ko-KR" altLang="en-US" sz="20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회원가입 페이지 </a:t>
            </a:r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&gt;</a:t>
            </a:r>
          </a:p>
          <a:p>
            <a:pPr algn="ctr"/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◇이용 약관 동의 후 이동 가능</a:t>
            </a:r>
            <a:endParaRPr lang="en-US" altLang="ko-KR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</a:t>
            </a:r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 </a:t>
            </a:r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null </a:t>
            </a:r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체크 및 유효성 검사 </a:t>
            </a:r>
            <a:endParaRPr lang="en-US" altLang="ko-KR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적용</a:t>
            </a:r>
            <a:endParaRPr lang="en-US" altLang="ko-KR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07832042-2B1F-B6F3-A46C-1D97E79D7D03}"/>
              </a:ext>
            </a:extLst>
          </p:cNvPr>
          <p:cNvSpPr/>
          <p:nvPr/>
        </p:nvSpPr>
        <p:spPr>
          <a:xfrm>
            <a:off x="5817633" y="4318003"/>
            <a:ext cx="5913052" cy="173223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&lt;</a:t>
            </a:r>
            <a:r>
              <a:rPr lang="ko-KR" altLang="en-US" sz="20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회원가입 페이지</a:t>
            </a:r>
            <a:r>
              <a:rPr lang="en-US" altLang="ko-KR" sz="20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 </a:t>
            </a:r>
            <a:r>
              <a:rPr lang="ko-KR" altLang="en-US" sz="20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중  </a:t>
            </a:r>
            <a:r>
              <a:rPr lang="en-US" altLang="ko-KR" sz="20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ID</a:t>
            </a:r>
            <a:r>
              <a:rPr lang="ko-KR" altLang="en-US" sz="2000" dirty="0"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중복검사</a:t>
            </a:r>
            <a:r>
              <a:rPr lang="en-US" altLang="ko-KR" sz="2000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&gt;</a:t>
            </a:r>
          </a:p>
          <a:p>
            <a:pPr algn="ctr"/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◇다시 중복확인 가능</a:t>
            </a:r>
            <a:endParaRPr lang="en-US" altLang="ko-KR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◇도메인</a:t>
            </a:r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(@) </a:t>
            </a:r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미 포함</a:t>
            </a:r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: id</a:t>
            </a:r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체크중복 체크 버튼 클릭 전 선택한 </a:t>
            </a:r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check</a:t>
            </a:r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박스 도메인</a:t>
            </a:r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</a:t>
            </a:r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적용</a:t>
            </a:r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</a:t>
            </a:r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하여 중복검사 진행</a:t>
            </a:r>
            <a:endParaRPr lang="en-US" altLang="ko-KR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◇도메인</a:t>
            </a:r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(@)</a:t>
            </a:r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포함</a:t>
            </a:r>
            <a:r>
              <a:rPr lang="en-US" altLang="ko-KR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:</a:t>
            </a:r>
            <a:r>
              <a:rPr lang="ko-KR" altLang="en-US" dirty="0"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유효한 도메인이 아닐 경우 경고 창 알림</a:t>
            </a:r>
            <a:endParaRPr lang="en-US" altLang="ko-KR" dirty="0"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D2FD5A82-062C-BAF2-2E02-F602B452FA24}"/>
              </a:ext>
            </a:extLst>
          </p:cNvPr>
          <p:cNvSpPr/>
          <p:nvPr/>
        </p:nvSpPr>
        <p:spPr>
          <a:xfrm>
            <a:off x="964642" y="1266089"/>
            <a:ext cx="10203897" cy="53039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446043A-EF43-845A-98FC-B68ED320C7F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5319" y="1333605"/>
            <a:ext cx="9977140" cy="5155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317139"/>
            <a:ext cx="2356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마이페이지</a:t>
            </a:r>
          </a:p>
        </p:txBody>
      </p:sp>
      <p:grpSp>
        <p:nvGrpSpPr>
          <p:cNvPr id="4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>
            <a:cxnSpLocks/>
          </p:cNvCxnSpPr>
          <p:nvPr/>
        </p:nvCxnSpPr>
        <p:spPr>
          <a:xfrm>
            <a:off x="781388" y="6607909"/>
            <a:ext cx="869561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B9F9E98B-A668-6ECB-1412-A2AB4FF07CB6}"/>
              </a:ext>
            </a:extLst>
          </p:cNvPr>
          <p:cNvSpPr/>
          <p:nvPr/>
        </p:nvSpPr>
        <p:spPr>
          <a:xfrm>
            <a:off x="1642532" y="2086245"/>
            <a:ext cx="2319867" cy="41132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메뉴바로 선택 가능</a:t>
            </a:r>
            <a:endParaRPr lang="en-US" altLang="ko-KR" sz="2000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698D5863-896B-1982-59D5-A17AA62D1160}"/>
              </a:ext>
            </a:extLst>
          </p:cNvPr>
          <p:cNvSpPr/>
          <p:nvPr/>
        </p:nvSpPr>
        <p:spPr>
          <a:xfrm>
            <a:off x="5495611" y="5962379"/>
            <a:ext cx="135517" cy="72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8A5F3C7C-D2AA-6965-403D-08F38FC53A71}"/>
              </a:ext>
            </a:extLst>
          </p:cNvPr>
          <p:cNvSpPr/>
          <p:nvPr/>
        </p:nvSpPr>
        <p:spPr>
          <a:xfrm>
            <a:off x="3962400" y="1373971"/>
            <a:ext cx="4358976" cy="53830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FA6B5323-C39D-9937-27C5-67A9866346D5}"/>
              </a:ext>
            </a:extLst>
          </p:cNvPr>
          <p:cNvSpPr/>
          <p:nvPr/>
        </p:nvSpPr>
        <p:spPr>
          <a:xfrm>
            <a:off x="5631128" y="6296008"/>
            <a:ext cx="135517" cy="72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xmlns="" id="{E93F4C0B-CEBE-9337-FC8F-A1A8E9DF1107}"/>
              </a:ext>
            </a:extLst>
          </p:cNvPr>
          <p:cNvCxnSpPr>
            <a:cxnSpLocks/>
          </p:cNvCxnSpPr>
          <p:nvPr/>
        </p:nvCxnSpPr>
        <p:spPr>
          <a:xfrm flipV="1">
            <a:off x="4069388" y="1902543"/>
            <a:ext cx="3094273" cy="457177"/>
          </a:xfrm>
          <a:prstGeom prst="bentConnector3">
            <a:avLst>
              <a:gd name="adj1" fmla="val 100073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52AF5645-EB11-5464-089F-C545422EADCB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4992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E044191-CE50-B2F0-73FF-234C8D991E11}"/>
              </a:ext>
            </a:extLst>
          </p:cNvPr>
          <p:cNvSpPr/>
          <p:nvPr/>
        </p:nvSpPr>
        <p:spPr>
          <a:xfrm>
            <a:off x="964642" y="1266089"/>
            <a:ext cx="10203897" cy="53039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317139"/>
            <a:ext cx="3315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상품관리 페이지</a:t>
            </a: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90B933F-9246-29EE-5A30-EF426FDB9D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0880" y="1372235"/>
            <a:ext cx="10032547" cy="51252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98D4E12-A978-1E88-07FC-390797ACA484}"/>
              </a:ext>
            </a:extLst>
          </p:cNvPr>
          <p:cNvSpPr/>
          <p:nvPr/>
        </p:nvSpPr>
        <p:spPr>
          <a:xfrm>
            <a:off x="4420722" y="5167294"/>
            <a:ext cx="461554" cy="23584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64B8A43F-4074-0832-E2FA-750EB9E039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5694" y="5146747"/>
            <a:ext cx="3918250" cy="102857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B3E0B8C-C171-D9AE-9D9C-EB2C510E0227}"/>
              </a:ext>
            </a:extLst>
          </p:cNvPr>
          <p:cNvSpPr/>
          <p:nvPr/>
        </p:nvSpPr>
        <p:spPr>
          <a:xfrm rot="10800000" flipV="1">
            <a:off x="5962490" y="4699537"/>
            <a:ext cx="2636969" cy="321409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미리보기 및 삭제 가능</a:t>
            </a:r>
            <a:endParaRPr lang="en-US" altLang="ko-KR" sz="20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grpSp>
        <p:nvGrpSpPr>
          <p:cNvPr id="8" name="그룹 19">
            <a:extLst>
              <a:ext uri="{FF2B5EF4-FFF2-40B4-BE49-F238E27FC236}">
                <a16:creationId xmlns:a16="http://schemas.microsoft.com/office/drawing/2014/main" xmlns="" id="{DFA30E03-8065-34FE-B266-015D8E2315CC}"/>
              </a:ext>
            </a:extLst>
          </p:cNvPr>
          <p:cNvGrpSpPr/>
          <p:nvPr/>
        </p:nvGrpSpPr>
        <p:grpSpPr>
          <a:xfrm>
            <a:off x="1040880" y="2150580"/>
            <a:ext cx="9461403" cy="4328551"/>
            <a:chOff x="1040880" y="2063797"/>
            <a:chExt cx="9461403" cy="415214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C7785FB6-FDB8-920D-E928-578ACD63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880" y="2063797"/>
              <a:ext cx="9461403" cy="254750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405B75B0-EC09-66A1-4B00-309DC754C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56" y="4603612"/>
              <a:ext cx="9452527" cy="161233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FAFEB01-2B0D-8299-641E-B2F0A31210EF}"/>
              </a:ext>
            </a:extLst>
          </p:cNvPr>
          <p:cNvSpPr/>
          <p:nvPr/>
        </p:nvSpPr>
        <p:spPr>
          <a:xfrm rot="10800000" flipV="1">
            <a:off x="2416293" y="2180165"/>
            <a:ext cx="2636969" cy="23780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재고 </a:t>
            </a:r>
            <a:r>
              <a:rPr lang="en-US" altLang="ko-KR" sz="20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개 이상인 상품</a:t>
            </a:r>
            <a:endParaRPr lang="en-US" altLang="ko-KR" sz="20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1774E983-5B93-F751-764E-B5A665740D3C}"/>
              </a:ext>
            </a:extLst>
          </p:cNvPr>
          <p:cNvSpPr/>
          <p:nvPr/>
        </p:nvSpPr>
        <p:spPr>
          <a:xfrm rot="10800000" flipV="1">
            <a:off x="2452091" y="4905531"/>
            <a:ext cx="2887885" cy="24469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재고 </a:t>
            </a:r>
            <a:r>
              <a:rPr lang="en-US" altLang="ko-KR" sz="20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0</a:t>
            </a:r>
            <a:r>
              <a:rPr lang="ko-KR" altLang="en-US" sz="20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개인 상품 </a:t>
            </a:r>
            <a:endParaRPr lang="en-US" altLang="ko-KR" sz="20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53261EA-593A-913B-8553-667CB540BF03}"/>
              </a:ext>
            </a:extLst>
          </p:cNvPr>
          <p:cNvSpPr/>
          <p:nvPr/>
        </p:nvSpPr>
        <p:spPr>
          <a:xfrm rot="10800000" flipV="1">
            <a:off x="2805518" y="2544444"/>
            <a:ext cx="512382" cy="23780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C0A0F35-3BD4-737B-E380-5224A46281E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5338" y="2163653"/>
            <a:ext cx="9807172" cy="4287645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D0D4B0DB-5859-7D1F-0854-FAC4C59D8954}"/>
              </a:ext>
            </a:extLst>
          </p:cNvPr>
          <p:cNvSpPr/>
          <p:nvPr/>
        </p:nvSpPr>
        <p:spPr>
          <a:xfrm>
            <a:off x="5558331" y="2970911"/>
            <a:ext cx="4734132" cy="36481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해당 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kind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에 맞는 상품 종류가 선택되어 나타남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1863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 animBg="1"/>
      <p:bldP spid="22" grpId="0" animBg="1"/>
      <p:bldP spid="23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539" y="2874091"/>
            <a:ext cx="5676181" cy="48523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270" y="128270"/>
            <a:ext cx="1206373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1104181" y="441283"/>
            <a:ext cx="1577676" cy="58477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3200" spc="-290" dirty="0" smtClean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기획 의도</a:t>
            </a:r>
            <a:endParaRPr lang="ko-KR" altLang="en-US" sz="32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=""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270" cy="2406015"/>
            <a:chOff x="0" y="0"/>
            <a:chExt cx="128270" cy="2406015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270" cy="1203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1203325"/>
              <a:ext cx="128270" cy="120332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395" y="6721475"/>
            <a:ext cx="988187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485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도형 7"/>
          <p:cNvSpPr>
            <a:spLocks/>
          </p:cNvSpPr>
          <p:nvPr/>
        </p:nvSpPr>
        <p:spPr>
          <a:xfrm>
            <a:off x="10112980" y="6552997"/>
            <a:ext cx="2013643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73173" y="2579207"/>
            <a:ext cx="6645653" cy="28475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181" y="1542555"/>
            <a:ext cx="6901132" cy="5568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6060" y="2137833"/>
            <a:ext cx="5293741" cy="74443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820174" y="4884218"/>
            <a:ext cx="8686801" cy="16158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48FAD0A-28A4-42F7-9F87-6FE2AAEEA8DA}"/>
              </a:ext>
            </a:extLst>
          </p:cNvPr>
          <p:cNvSpPr txBox="1"/>
          <p:nvPr/>
        </p:nvSpPr>
        <p:spPr>
          <a:xfrm>
            <a:off x="133582" y="296336"/>
            <a:ext cx="1380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Q.</a:t>
            </a:r>
            <a:endParaRPr lang="ko-KR" alt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DDF39BF-41E9-4B81-BEA4-E2856086F35B}"/>
              </a:ext>
            </a:extLst>
          </p:cNvPr>
          <p:cNvSpPr txBox="1"/>
          <p:nvPr/>
        </p:nvSpPr>
        <p:spPr>
          <a:xfrm>
            <a:off x="2151390" y="435029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364056" y="5960729"/>
            <a:ext cx="74892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ko-KR" altLang="en-US" sz="8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87543" y="5259890"/>
            <a:ext cx="6176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사회적으로 </a:t>
            </a:r>
            <a:r>
              <a:rPr lang="ko-KR" altLang="en-US" dirty="0" smtClean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건강에 대한 관심이 많아지는 것에 발맞춰 신선한 농산물을 소비자에게 바로 판매하는 것에서 더 나아가 소개하고 소통하는 플랫폼을 만들면 좋을 거 같아 기획하게 되었다</a:t>
            </a:r>
            <a:r>
              <a:rPr lang="en-US" altLang="ko-KR" dirty="0" smtClean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48FAD0A-28A4-42F7-9F87-6FE2AAEEA8DA}"/>
              </a:ext>
            </a:extLst>
          </p:cNvPr>
          <p:cNvSpPr txBox="1"/>
          <p:nvPr/>
        </p:nvSpPr>
        <p:spPr>
          <a:xfrm rot="1069248">
            <a:off x="2514343" y="273102"/>
            <a:ext cx="625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CAC3BD"/>
                </a:solidFill>
              </a:rPr>
              <a:t>?</a:t>
            </a:r>
            <a:endParaRPr lang="ko-KR" altLang="en-US" sz="4400" b="1" dirty="0">
              <a:solidFill>
                <a:srgbClr val="CAC3BD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48FAD0A-28A4-42F7-9F87-6FE2AAEEA8DA}"/>
              </a:ext>
            </a:extLst>
          </p:cNvPr>
          <p:cNvSpPr txBox="1"/>
          <p:nvPr/>
        </p:nvSpPr>
        <p:spPr>
          <a:xfrm rot="2369651">
            <a:off x="2774075" y="431791"/>
            <a:ext cx="625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2B194"/>
                </a:solidFill>
              </a:rPr>
              <a:t>?</a:t>
            </a:r>
            <a:endParaRPr lang="ko-KR" altLang="en-US" sz="4000" b="1" dirty="0">
              <a:solidFill>
                <a:srgbClr val="F2B194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00353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8AE8C28-9374-170A-0630-AB10B2723CF7}"/>
              </a:ext>
            </a:extLst>
          </p:cNvPr>
          <p:cNvSpPr/>
          <p:nvPr/>
        </p:nvSpPr>
        <p:spPr>
          <a:xfrm>
            <a:off x="964642" y="1266089"/>
            <a:ext cx="10203897" cy="53039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317139"/>
            <a:ext cx="3288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주문관리 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78435D8-181F-D054-1A3B-6EB02B078A3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462" y="1366029"/>
            <a:ext cx="10047002" cy="508573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6CEB63B0-EDF2-B4C1-F632-57B608916F25}"/>
              </a:ext>
            </a:extLst>
          </p:cNvPr>
          <p:cNvSpPr/>
          <p:nvPr/>
        </p:nvSpPr>
        <p:spPr>
          <a:xfrm>
            <a:off x="5271886" y="3017621"/>
            <a:ext cx="5530092" cy="3868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배송 상태를 선택하여 볼 수 있음 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해당 상태가 있을 시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7C2ADB8C-64E4-3CC4-67EF-B646C0216D8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1538" y="2199848"/>
            <a:ext cx="9948926" cy="417860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53822212-2318-93E9-825B-D6F1A481DFA6}"/>
              </a:ext>
            </a:extLst>
          </p:cNvPr>
          <p:cNvSpPr/>
          <p:nvPr/>
        </p:nvSpPr>
        <p:spPr>
          <a:xfrm>
            <a:off x="5282356" y="3069841"/>
            <a:ext cx="5519622" cy="3868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배송 상태를 선택하여 볼 수 있음 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해당 상태가 없을 시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A9BAA1AE-7B8A-46D6-5DAE-655D875A7A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536" y="2264303"/>
            <a:ext cx="9891525" cy="418298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09C4B273-5EAB-D19B-76D6-E152E5AB217F}"/>
              </a:ext>
            </a:extLst>
          </p:cNvPr>
          <p:cNvSpPr/>
          <p:nvPr/>
        </p:nvSpPr>
        <p:spPr>
          <a:xfrm>
            <a:off x="2477719" y="2615913"/>
            <a:ext cx="5681197" cy="3868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배송상태 변경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가능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(seller 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해당 주문 번호 배송상태 변경됨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01861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950EA09-7E5A-3A36-235D-84942B256F95}"/>
              </a:ext>
            </a:extLst>
          </p:cNvPr>
          <p:cNvSpPr/>
          <p:nvPr/>
        </p:nvSpPr>
        <p:spPr>
          <a:xfrm>
            <a:off x="964642" y="1266089"/>
            <a:ext cx="10203897" cy="53039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317139"/>
            <a:ext cx="1460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게시판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CFF1985-1E41-D717-D546-97BB9E5432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5386" y="1326382"/>
            <a:ext cx="9997801" cy="51447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F556C38-D120-E791-F61F-0BBE3DCA719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264" y="2293696"/>
            <a:ext cx="9864181" cy="393628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80E84F4-3D87-626A-97C1-4045DD99ED01}"/>
              </a:ext>
            </a:extLst>
          </p:cNvPr>
          <p:cNvSpPr/>
          <p:nvPr/>
        </p:nvSpPr>
        <p:spPr>
          <a:xfrm>
            <a:off x="2397335" y="2847024"/>
            <a:ext cx="5681197" cy="38686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관리자가 등록한 공지사항을 보는 것이 가능 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6508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927443D-647B-BEBA-F3FF-704EA9E52DC0}"/>
              </a:ext>
            </a:extLst>
          </p:cNvPr>
          <p:cNvSpPr/>
          <p:nvPr/>
        </p:nvSpPr>
        <p:spPr>
          <a:xfrm>
            <a:off x="964642" y="1266089"/>
            <a:ext cx="10203897" cy="53039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인스타 그램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인스타그램 페이지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228257E-2840-FBE2-4524-F5BE3FB1FB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557" y="1339159"/>
            <a:ext cx="10039774" cy="51305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48464668-1E95-9738-7D20-603025852732}"/>
              </a:ext>
            </a:extLst>
          </p:cNvPr>
          <p:cNvSpPr/>
          <p:nvPr/>
        </p:nvSpPr>
        <p:spPr>
          <a:xfrm>
            <a:off x="5276530" y="2211464"/>
            <a:ext cx="5681197" cy="53173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본인 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seller 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의 인스타 페이지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주말 농장 등록한 경우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주말농장 추가 등록 및 수정만 가능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3FDB819C-E033-86A4-4752-05147168A9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557" y="2094178"/>
            <a:ext cx="10039774" cy="437553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6E8C64B9-5DBA-A1DE-C1CF-833DE59353B0}"/>
              </a:ext>
            </a:extLst>
          </p:cNvPr>
          <p:cNvSpPr/>
          <p:nvPr/>
        </p:nvSpPr>
        <p:spPr>
          <a:xfrm>
            <a:off x="6913458" y="2298510"/>
            <a:ext cx="3954026" cy="155689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◇본인 </a:t>
            </a:r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seller </a:t>
            </a:r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의 인스타페이지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주말 농장 미등록 경우</a:t>
            </a:r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)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주말농장 등록 창이 뜸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◇ 게시물이 없을 경우 </a:t>
            </a:r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:</a:t>
            </a:r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현재 게시물이 없다고 뜸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6314399-5979-D6E8-36A8-965EA92C82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557" y="2085830"/>
            <a:ext cx="10026908" cy="435373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B6D9088D-C0DD-BE01-6EC4-D53FB171F346}"/>
              </a:ext>
            </a:extLst>
          </p:cNvPr>
          <p:cNvSpPr/>
          <p:nvPr/>
        </p:nvSpPr>
        <p:spPr>
          <a:xfrm>
            <a:off x="6914385" y="2264929"/>
            <a:ext cx="3858375" cy="54565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다른 사람의 게시물에 접속한 경우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게시물 보기만 가능함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4297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06815B0-DBBC-1C89-809C-26BCB0A85B33}"/>
              </a:ext>
            </a:extLst>
          </p:cNvPr>
          <p:cNvSpPr/>
          <p:nvPr/>
        </p:nvSpPr>
        <p:spPr>
          <a:xfrm>
            <a:off x="964642" y="1266089"/>
            <a:ext cx="10203897" cy="53039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A289680-A159-0DB6-59D6-129DDF77CB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462" y="1333256"/>
            <a:ext cx="10078660" cy="518721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인스타 그램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2.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게시물 등록 및 수정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E38C5385-6D6B-75DD-ABD5-D92DC2830BF3}"/>
              </a:ext>
            </a:extLst>
          </p:cNvPr>
          <p:cNvSpPr/>
          <p:nvPr/>
        </p:nvSpPr>
        <p:spPr>
          <a:xfrm>
            <a:off x="6988256" y="4220029"/>
            <a:ext cx="1283491" cy="20946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2767D02-6415-B1DF-468C-9C6FDAED13E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82912" y="2163460"/>
            <a:ext cx="7138733" cy="426773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E8E1452D-1FD6-94F0-ACF8-5CCC874E2D38}"/>
              </a:ext>
            </a:extLst>
          </p:cNvPr>
          <p:cNvSpPr/>
          <p:nvPr/>
        </p:nvSpPr>
        <p:spPr>
          <a:xfrm>
            <a:off x="6062792" y="2225144"/>
            <a:ext cx="3015692" cy="46755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여러 개의 사진 첨부 가능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D5C796E-9A0F-DB67-B58A-156FF7A24D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2499" t="3577" r="10395" b="3577"/>
          <a:stretch/>
        </p:blipFill>
        <p:spPr>
          <a:xfrm>
            <a:off x="3078325" y="2151336"/>
            <a:ext cx="6370296" cy="434058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CB7746B6-5416-B2B8-371F-D938D92F81D6}"/>
              </a:ext>
            </a:extLst>
          </p:cNvPr>
          <p:cNvSpPr/>
          <p:nvPr/>
        </p:nvSpPr>
        <p:spPr>
          <a:xfrm>
            <a:off x="7274174" y="4680597"/>
            <a:ext cx="2151184" cy="780936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-seller </a:t>
            </a:r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및 </a:t>
            </a:r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customer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모두 댓글 달기 가능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C742E783-3C5E-D2EB-5C70-4877CE10C0DC}"/>
              </a:ext>
            </a:extLst>
          </p:cNvPr>
          <p:cNvSpPr/>
          <p:nvPr/>
        </p:nvSpPr>
        <p:spPr>
          <a:xfrm>
            <a:off x="7241380" y="2718404"/>
            <a:ext cx="2068150" cy="73373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등록 후 모습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수정 및 삭제 가능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C0B3662-CAA9-4B73-3881-7E6D9FE535F3}"/>
              </a:ext>
            </a:extLst>
          </p:cNvPr>
          <p:cNvSpPr/>
          <p:nvPr/>
        </p:nvSpPr>
        <p:spPr>
          <a:xfrm>
            <a:off x="7918101" y="2356070"/>
            <a:ext cx="363694" cy="16045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09B9A95-0CA4-289A-F017-DBC19746BEE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95857" y="2185025"/>
            <a:ext cx="6641584" cy="4340583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5B44AA4E-8AC3-0D22-B018-B842364DEAA6}"/>
              </a:ext>
            </a:extLst>
          </p:cNvPr>
          <p:cNvSpPr/>
          <p:nvPr/>
        </p:nvSpPr>
        <p:spPr>
          <a:xfrm>
            <a:off x="7184259" y="2191622"/>
            <a:ext cx="3605251" cy="43183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내용 수정하면 게시물에 적용됨 </a:t>
            </a:r>
            <a:endParaRPr lang="en-US" altLang="ko-KR" sz="18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3122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 animBg="1"/>
      <p:bldP spid="20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8778838-7EF7-48FB-1876-2F1FA708CCC2}"/>
              </a:ext>
            </a:extLst>
          </p:cNvPr>
          <p:cNvSpPr/>
          <p:nvPr/>
        </p:nvSpPr>
        <p:spPr>
          <a:xfrm>
            <a:off x="964642" y="1266089"/>
            <a:ext cx="10203897" cy="53039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인스타 그램</a:t>
            </a: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33981" y="6707068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3.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주말농장 등록 및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CFF1985-1E41-D717-D546-97BB9E5432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073" y="1352822"/>
            <a:ext cx="9967646" cy="504749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81C9D09-826A-D14A-62B1-297583AE26B5}"/>
              </a:ext>
            </a:extLst>
          </p:cNvPr>
          <p:cNvSpPr/>
          <p:nvPr/>
        </p:nvSpPr>
        <p:spPr>
          <a:xfrm>
            <a:off x="5283257" y="4709704"/>
            <a:ext cx="1222130" cy="21825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75E123F-5506-0D23-794E-9C69CBB834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8311" y="2357112"/>
            <a:ext cx="9173800" cy="379059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2E295F66-DC65-38B8-7DEC-A59A93F6059E}"/>
              </a:ext>
            </a:extLst>
          </p:cNvPr>
          <p:cNvSpPr/>
          <p:nvPr/>
        </p:nvSpPr>
        <p:spPr>
          <a:xfrm>
            <a:off x="3937769" y="2399054"/>
            <a:ext cx="1967484" cy="283346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농장 첫 등록 폼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490FE06-51AD-6907-E9EE-1256F9ACD2D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41440" y="2314065"/>
            <a:ext cx="5532690" cy="408624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1DAEEE12-C3FD-A5D9-821A-08E3F0F66D1E}"/>
              </a:ext>
            </a:extLst>
          </p:cNvPr>
          <p:cNvSpPr/>
          <p:nvPr/>
        </p:nvSpPr>
        <p:spPr>
          <a:xfrm>
            <a:off x="7659027" y="3204369"/>
            <a:ext cx="2727135" cy="128427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날짜 및 시간순으로 정렬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주말 농장 추가 등록 시 밑에 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index 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증가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22BAC2B-92CC-CF11-7BF1-7C0700EB63E2}"/>
              </a:ext>
            </a:extLst>
          </p:cNvPr>
          <p:cNvSpPr/>
          <p:nvPr/>
        </p:nvSpPr>
        <p:spPr>
          <a:xfrm>
            <a:off x="7305385" y="2319161"/>
            <a:ext cx="1117600" cy="18626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C7D9A0D-B23A-B0B2-8AA7-E3C3C18264B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22" y="2299065"/>
            <a:ext cx="9754111" cy="403100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39712001-40F0-86F2-56A8-EC430DD0A483}"/>
              </a:ext>
            </a:extLst>
          </p:cNvPr>
          <p:cNvSpPr/>
          <p:nvPr/>
        </p:nvSpPr>
        <p:spPr>
          <a:xfrm>
            <a:off x="7156860" y="4667702"/>
            <a:ext cx="3605251" cy="1627327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주말농장 추가 등록</a:t>
            </a:r>
            <a:r>
              <a:rPr lang="en-US" altLang="ko-KR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날짜 및 시간 등을 추가 등록 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내용 변경은 추가가 아닌 주말농장 수정에서 가능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CB17FA0-6A58-C92B-D76C-2088BD56AFB7}"/>
              </a:ext>
            </a:extLst>
          </p:cNvPr>
          <p:cNvSpPr/>
          <p:nvPr/>
        </p:nvSpPr>
        <p:spPr>
          <a:xfrm>
            <a:off x="1105574" y="2357112"/>
            <a:ext cx="9867225" cy="4010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DEFB04F4-D94A-BBCC-0E5F-DD5AEF175F0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93840" y="2315742"/>
            <a:ext cx="5532690" cy="408624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B67C13A-BF3C-1065-5311-D24592789EC1}"/>
              </a:ext>
            </a:extLst>
          </p:cNvPr>
          <p:cNvSpPr/>
          <p:nvPr/>
        </p:nvSpPr>
        <p:spPr>
          <a:xfrm>
            <a:off x="8502810" y="2328715"/>
            <a:ext cx="350613" cy="17671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61BC6A0F-A9C1-F27C-A871-B2B269EEAF5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5574" y="2297387"/>
            <a:ext cx="9924110" cy="4080332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463EBFCC-62BD-42AC-E8C4-CB335BD16CF0}"/>
              </a:ext>
            </a:extLst>
          </p:cNvPr>
          <p:cNvSpPr/>
          <p:nvPr/>
        </p:nvSpPr>
        <p:spPr>
          <a:xfrm>
            <a:off x="7156860" y="4802114"/>
            <a:ext cx="3694117" cy="128427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&lt;</a:t>
            </a:r>
            <a:r>
              <a:rPr lang="ko-KR" altLang="en-US" sz="1600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주말 농장 변경</a:t>
            </a:r>
            <a:r>
              <a:rPr lang="en-US" altLang="ko-KR" sz="1600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원하지 않는 줄을 삭제 가능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바꾸고 싶은 열의 정보를 수정하고 게시물 수정을</a:t>
            </a:r>
            <a:r>
              <a:rPr lang="en-US" altLang="ko-KR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누르면 내용이 수정됨</a:t>
            </a:r>
            <a:endParaRPr lang="en-US" altLang="ko-KR" dirty="0">
              <a:solidFill>
                <a:schemeClr val="tx1"/>
              </a:solidFill>
              <a:latin typeface="아리따-돋움4.0(OTF)-Thin" panose="02020603020101020101" pitchFamily="18" charset="-127"/>
              <a:ea typeface="아리따-돋움4.0(OTF)-Thin" panose="02020603020101020101" pitchFamily="18" charset="-127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0265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20" grpId="0" animBg="1"/>
      <p:bldP spid="36" grpId="0" animBg="1"/>
      <p:bldP spid="38" grpId="0" animBg="1"/>
      <p:bldP spid="4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57B53EF-941A-9521-730E-525EBE14BB27}"/>
              </a:ext>
            </a:extLst>
          </p:cNvPr>
          <p:cNvSpPr/>
          <p:nvPr/>
        </p:nvSpPr>
        <p:spPr>
          <a:xfrm>
            <a:off x="964642" y="1266089"/>
            <a:ext cx="10203897" cy="53039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41C5EC7-F599-1A40-E38B-DE872A0BBABC}"/>
              </a:ext>
            </a:extLst>
          </p:cNvPr>
          <p:cNvSpPr txBox="1"/>
          <p:nvPr/>
        </p:nvSpPr>
        <p:spPr>
          <a:xfrm>
            <a:off x="288758" y="176467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회원정보 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FBC793-5393-2594-EDC2-82D35F6108EF}"/>
              </a:ext>
            </a:extLst>
          </p:cNvPr>
          <p:cNvSpPr txBox="1"/>
          <p:nvPr/>
        </p:nvSpPr>
        <p:spPr>
          <a:xfrm>
            <a:off x="288758" y="873840"/>
            <a:ext cx="3023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1.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인스타그램 프로필 및 회원정보 수정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01AC4B47-6F11-842C-2C47-9FDBD70E3CB3}"/>
              </a:ext>
            </a:extLst>
          </p:cNvPr>
          <p:cNvGrpSpPr/>
          <p:nvPr/>
        </p:nvGrpSpPr>
        <p:grpSpPr>
          <a:xfrm>
            <a:off x="1020987" y="1324196"/>
            <a:ext cx="10042248" cy="5189340"/>
            <a:chOff x="1020987" y="1324196"/>
            <a:chExt cx="10042248" cy="518934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0446043A-EF43-845A-98FC-B68ED320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987" y="1324196"/>
              <a:ext cx="10042248" cy="518934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F1E44649-1DA0-E3A4-5224-241060AF6339}"/>
                </a:ext>
              </a:extLst>
            </p:cNvPr>
            <p:cNvSpPr/>
            <p:nvPr/>
          </p:nvSpPr>
          <p:spPr>
            <a:xfrm>
              <a:off x="5496284" y="6452959"/>
              <a:ext cx="179882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4BE4C70-0E5F-4FB6-C986-4128480597D4}"/>
              </a:ext>
            </a:extLst>
          </p:cNvPr>
          <p:cNvSpPr/>
          <p:nvPr/>
        </p:nvSpPr>
        <p:spPr>
          <a:xfrm>
            <a:off x="6724650" y="4133851"/>
            <a:ext cx="1114425" cy="20703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5E3CF1F-AA72-5696-0659-634DF7E595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224" y="1852358"/>
            <a:ext cx="10020011" cy="458574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09AF9F56-8295-762E-7BFE-20D77D68E4AC}"/>
              </a:ext>
            </a:extLst>
          </p:cNvPr>
          <p:cNvSpPr/>
          <p:nvPr/>
        </p:nvSpPr>
        <p:spPr>
          <a:xfrm>
            <a:off x="7207102" y="1862444"/>
            <a:ext cx="3694117" cy="1091772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회원 정보수정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&gt;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주소 조회 가능 </a:t>
            </a:r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Api</a:t>
            </a:r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적용</a:t>
            </a:r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탈퇴 시 </a:t>
            </a:r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휴면계정 전환</a:t>
            </a:r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상태 </a:t>
            </a:r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로 변경</a:t>
            </a:r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)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최종탈퇴 관리자 권한</a:t>
            </a:r>
            <a:r>
              <a:rPr lang="en-US" altLang="ko-KR" sz="1600" dirty="0">
                <a:solidFill>
                  <a:schemeClr val="tx1"/>
                </a:solidFill>
                <a:latin typeface="아리따-돋움4.0(OTF)-Thin" panose="02020603020101020101" pitchFamily="18" charset="-127"/>
                <a:ea typeface="아리따-돋움4.0(OTF)-Thin" panose="02020603020101020101" pitchFamily="18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2A1D7CB-4588-FB54-328B-7320D236559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336" y="1848807"/>
            <a:ext cx="9927561" cy="46041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35A52C2-3BEF-47EF-3C1D-ADC07EF21457}"/>
              </a:ext>
            </a:extLst>
          </p:cNvPr>
          <p:cNvSpPr/>
          <p:nvPr/>
        </p:nvSpPr>
        <p:spPr>
          <a:xfrm>
            <a:off x="2524753" y="4031172"/>
            <a:ext cx="1857375" cy="23812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ABBE0D7-45BB-0D13-DAFE-0845A32E69E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224" y="1857937"/>
            <a:ext cx="9950542" cy="4550574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39EB4538-BF0C-07F5-BFCF-5EFF656DC164}"/>
              </a:ext>
            </a:extLst>
          </p:cNvPr>
          <p:cNvSpPr/>
          <p:nvPr/>
        </p:nvSpPr>
        <p:spPr>
          <a:xfrm>
            <a:off x="7136764" y="1877595"/>
            <a:ext cx="3694117" cy="1693108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&lt;</a:t>
            </a:r>
            <a:r>
              <a:rPr lang="ko-KR" altLang="en-US" sz="16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인스타 프로필 변경</a:t>
            </a:r>
            <a:r>
              <a:rPr lang="en-US" altLang="ko-KR" sz="1600" b="1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프로필 사진 바꾸기 선택하여 사진 변경 가능</a:t>
            </a:r>
            <a:r>
              <a:rPr lang="en-US" altLang="ko-KR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미리보기 가능</a:t>
            </a:r>
            <a:r>
              <a:rPr lang="en-US" altLang="ko-KR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파일을 선택하지 않고 취소를 누를 경우</a:t>
            </a:r>
            <a:r>
              <a:rPr lang="en-US" altLang="ko-KR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현재 등록되어 있는 프로필 사진으로 미리보기가 변경됨 </a:t>
            </a:r>
            <a:endParaRPr lang="en-US" altLang="ko-KR" dirty="0">
              <a:solidFill>
                <a:schemeClr val="tx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6861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4835" y="3686806"/>
            <a:ext cx="5005387" cy="2539088"/>
          </a:xfrm>
          <a:prstGeom prst="rect">
            <a:avLst/>
          </a:prstGeom>
        </p:spPr>
      </p:pic>
      <p:sp>
        <p:nvSpPr>
          <p:cNvPr id="7" name="Rect 0"/>
          <p:cNvSpPr>
            <a:spLocks/>
          </p:cNvSpPr>
          <p:nvPr/>
        </p:nvSpPr>
        <p:spPr>
          <a:xfrm>
            <a:off x="9892030" y="6589395"/>
            <a:ext cx="2263140" cy="2686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0475" y="470944"/>
            <a:ext cx="5119687" cy="27726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/>
          <a:srcRect r="29110"/>
          <a:stretch/>
        </p:blipFill>
        <p:spPr>
          <a:xfrm>
            <a:off x="7483470" y="1640030"/>
            <a:ext cx="3394427" cy="30547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43" y="3614063"/>
            <a:ext cx="3743485" cy="304073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9525" y="-9638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1D476B7-6743-40B2-BAEE-40790FD9E96F}"/>
              </a:ext>
            </a:extLst>
          </p:cNvPr>
          <p:cNvSpPr txBox="1"/>
          <p:nvPr/>
        </p:nvSpPr>
        <p:spPr>
          <a:xfrm>
            <a:off x="368935" y="2137410"/>
            <a:ext cx="2773516" cy="110799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6600" b="1" dirty="0">
                <a:solidFill>
                  <a:schemeClr val="bg1"/>
                </a:solidFill>
              </a:rPr>
              <a:t>Part 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3 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3EBD6A3-67CA-4FD6-B450-83E70E8EBBD4}"/>
              </a:ext>
            </a:extLst>
          </p:cNvPr>
          <p:cNvSpPr txBox="1"/>
          <p:nvPr/>
        </p:nvSpPr>
        <p:spPr>
          <a:xfrm>
            <a:off x="369570" y="3614420"/>
            <a:ext cx="2312813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spc="-140" dirty="0" smtClean="0">
                <a:solidFill>
                  <a:schemeClr val="bg1"/>
                </a:solidFill>
              </a:rPr>
              <a:t>관리자 페이지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068C930B-9B88-46BA-9158-1917DFDDC59B}"/>
              </a:ext>
            </a:extLst>
          </p:cNvPr>
          <p:cNvCxnSpPr>
            <a:cxnSpLocks/>
          </p:cNvCxnSpPr>
          <p:nvPr/>
        </p:nvCxnSpPr>
        <p:spPr>
          <a:xfrm>
            <a:off x="368935" y="3429000"/>
            <a:ext cx="399478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413253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메인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로그인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6000" y="1922546"/>
            <a:ext cx="7920000" cy="4260597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DBFE5F0-A2D4-4914-A216-17E28D11BFDC}"/>
              </a:ext>
            </a:extLst>
          </p:cNvPr>
          <p:cNvSpPr txBox="1"/>
          <p:nvPr/>
        </p:nvSpPr>
        <p:spPr>
          <a:xfrm>
            <a:off x="8576031" y="1462042"/>
            <a:ext cx="1910632" cy="323165"/>
          </a:xfrm>
          <a:prstGeom prst="rect">
            <a:avLst/>
          </a:prstGeom>
          <a:noFill/>
          <a:ln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현 재 날 짜    및     실 시 간  시 간</a:t>
            </a:r>
            <a:endParaRPr lang="ko-KR" altLang="en-US" sz="1500" spc="-300" dirty="0"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924080" y="2152881"/>
            <a:ext cx="1221130" cy="190992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rot="5400000" flipH="1" flipV="1">
            <a:off x="9334691" y="1979375"/>
            <a:ext cx="390824" cy="24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메인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회원가입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6300" y="2703227"/>
            <a:ext cx="5359400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3322" t="4306" r="2431" b="3906"/>
          <a:stretch>
            <a:fillRect/>
          </a:stretch>
        </p:blipFill>
        <p:spPr bwMode="auto">
          <a:xfrm>
            <a:off x="491924" y="2071854"/>
            <a:ext cx="2471195" cy="163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1212" t="1420" r="1332" b="1967"/>
          <a:stretch>
            <a:fillRect/>
          </a:stretch>
        </p:blipFill>
        <p:spPr bwMode="auto">
          <a:xfrm>
            <a:off x="462986" y="4242089"/>
            <a:ext cx="2482769" cy="1622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36613" y="3982981"/>
            <a:ext cx="4412728" cy="190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35622" y="2198199"/>
            <a:ext cx="4374306" cy="1842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직선 화살표 연결선 17"/>
          <p:cNvCxnSpPr>
            <a:stCxn id="2050" idx="1"/>
            <a:endCxn id="2051" idx="3"/>
          </p:cNvCxnSpPr>
          <p:nvPr/>
        </p:nvCxnSpPr>
        <p:spPr>
          <a:xfrm rot="10800000">
            <a:off x="2963120" y="2887869"/>
            <a:ext cx="453181" cy="95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050" idx="1"/>
            <a:endCxn id="2052" idx="3"/>
          </p:cNvCxnSpPr>
          <p:nvPr/>
        </p:nvCxnSpPr>
        <p:spPr>
          <a:xfrm rot="10800000" flipV="1">
            <a:off x="2945756" y="3839877"/>
            <a:ext cx="470545" cy="12137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441162" y="1767019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아이디가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DB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에 이미 있는 경우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489385" y="3927626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아이디가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DB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에 없는 경우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7601738" y="1879366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유효성 검사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&amp; null check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메인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관리자 정보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937786"/>
            <a:ext cx="7920000" cy="4255569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DBFE5F0-A2D4-4914-A216-17E28D11BFDC}"/>
              </a:ext>
            </a:extLst>
          </p:cNvPr>
          <p:cNvSpPr txBox="1"/>
          <p:nvPr/>
        </p:nvSpPr>
        <p:spPr>
          <a:xfrm>
            <a:off x="8654394" y="1456255"/>
            <a:ext cx="1748587" cy="323165"/>
          </a:xfrm>
          <a:prstGeom prst="rect">
            <a:avLst/>
          </a:prstGeom>
          <a:noFill/>
          <a:ln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로 그 인 한   관 리 자   이 름  </a:t>
            </a:r>
            <a:endParaRPr lang="ko-KR" altLang="en-US" sz="1500" spc="-300" dirty="0"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18293" y="2297573"/>
            <a:ext cx="1215342" cy="277793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>
            <a:stCxn id="16" idx="0"/>
            <a:endCxn id="15" idx="2"/>
          </p:cNvCxnSpPr>
          <p:nvPr/>
        </p:nvCxnSpPr>
        <p:spPr>
          <a:xfrm rot="5400000" flipH="1" flipV="1">
            <a:off x="9268250" y="2037135"/>
            <a:ext cx="518153" cy="272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637853" y="2941900"/>
            <a:ext cx="501571" cy="183265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38845" y="3285283"/>
            <a:ext cx="898968" cy="181336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1034" y="4104390"/>
            <a:ext cx="31115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DBFE5F0-A2D4-4914-A216-17E28D11BFDC}"/>
              </a:ext>
            </a:extLst>
          </p:cNvPr>
          <p:cNvSpPr txBox="1"/>
          <p:nvPr/>
        </p:nvSpPr>
        <p:spPr>
          <a:xfrm>
            <a:off x="8126037" y="4305134"/>
            <a:ext cx="2566474" cy="784830"/>
          </a:xfrm>
          <a:prstGeom prst="rect">
            <a:avLst/>
          </a:prstGeom>
          <a:noFill/>
          <a:ln cmpd="sng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PW  ,   P h o n e     N u m b e r </a:t>
            </a:r>
            <a:r>
              <a:rPr lang="ko-KR" altLang="en-US" sz="15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 변경가능</a:t>
            </a:r>
            <a:endParaRPr lang="en-US" altLang="ko-KR" sz="1500" spc="-300" dirty="0" smtClean="0"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r>
              <a:rPr lang="en-US" altLang="ko-KR" sz="15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N a m e ,     I D,    E m  a  </a:t>
            </a:r>
            <a:r>
              <a:rPr lang="en-US" altLang="ko-KR" sz="1500" spc="-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i</a:t>
            </a:r>
            <a:r>
              <a:rPr lang="en-US" altLang="ko-KR" sz="15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 l        </a:t>
            </a:r>
            <a:r>
              <a:rPr lang="en-US" altLang="ko-KR" sz="1500" spc="-300" dirty="0" smtClean="0">
                <a:solidFill>
                  <a:srgbClr val="E68E9E"/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r e a d  o  n  l y </a:t>
            </a:r>
          </a:p>
          <a:p>
            <a:r>
              <a:rPr lang="en-US" altLang="ko-KR" sz="15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=&gt; </a:t>
            </a:r>
            <a:r>
              <a:rPr lang="ko-KR" altLang="en-US" sz="1500" spc="-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변경   불가능</a:t>
            </a:r>
            <a:endParaRPr lang="ko-KR" altLang="en-US" sz="1500" spc="-300" dirty="0">
              <a:solidFill>
                <a:schemeClr val="tx1">
                  <a:lumMod val="65000"/>
                  <a:lumOff val="3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57073" y="2583037"/>
            <a:ext cx="1226874" cy="360398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039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개발 일정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What You Eat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4990" y="1472493"/>
            <a:ext cx="800202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5128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384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회원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회원 관리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871082"/>
            <a:ext cx="7920000" cy="4311572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157073" y="2923409"/>
            <a:ext cx="1226874" cy="473887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 b="3740"/>
          <a:stretch>
            <a:fillRect/>
          </a:stretch>
        </p:blipFill>
        <p:spPr bwMode="auto">
          <a:xfrm>
            <a:off x="3574783" y="4284735"/>
            <a:ext cx="6489814" cy="18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10931" y="3550197"/>
            <a:ext cx="6400747" cy="71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직사각형 20"/>
          <p:cNvSpPr/>
          <p:nvPr/>
        </p:nvSpPr>
        <p:spPr>
          <a:xfrm>
            <a:off x="6100450" y="3082484"/>
            <a:ext cx="2529618" cy="468325"/>
          </a:xfrm>
          <a:prstGeom prst="rect">
            <a:avLst/>
          </a:prstGeom>
          <a:noFill/>
          <a:ln w="2540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00450" y="3590856"/>
            <a:ext cx="2535190" cy="666296"/>
          </a:xfrm>
          <a:prstGeom prst="rect">
            <a:avLst/>
          </a:prstGeom>
          <a:noFill/>
          <a:ln w="25400" cmpd="sng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710307" y="3082484"/>
            <a:ext cx="413670" cy="234719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778073" y="3074697"/>
            <a:ext cx="253629" cy="3039102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/>
          <p:cNvCxnSpPr>
            <a:stCxn id="36" idx="3"/>
            <a:endCxn id="41" idx="1"/>
          </p:cNvCxnSpPr>
          <p:nvPr/>
        </p:nvCxnSpPr>
        <p:spPr>
          <a:xfrm>
            <a:off x="10031702" y="4594248"/>
            <a:ext cx="486801" cy="198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10518503" y="4442348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강제 탈퇴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10557437" y="2605761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등급 변경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cxnSp>
        <p:nvCxnSpPr>
          <p:cNvPr id="49" name="꺾인 연결선 48"/>
          <p:cNvCxnSpPr>
            <a:stCxn id="34" idx="0"/>
            <a:endCxn id="47" idx="1"/>
          </p:cNvCxnSpPr>
          <p:nvPr/>
        </p:nvCxnSpPr>
        <p:spPr>
          <a:xfrm rot="5400000" flipH="1" flipV="1">
            <a:off x="9575872" y="2100920"/>
            <a:ext cx="322834" cy="1640295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6237977" y="3165303"/>
            <a:ext cx="236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구매를 한번도 하지 않은 고객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6055883" y="4247677"/>
            <a:ext cx="2626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적어도 한 번 이상 구매를 한 고객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51" grpId="0"/>
      <p:bldP spid="5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384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회원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탈퇴 관리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871082"/>
            <a:ext cx="7920000" cy="4311572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 l="16207" t="15146"/>
          <a:stretch>
            <a:fillRect/>
          </a:stretch>
        </p:blipFill>
        <p:spPr bwMode="auto">
          <a:xfrm>
            <a:off x="3403972" y="2549639"/>
            <a:ext cx="6636443" cy="3630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2157073" y="2923409"/>
            <a:ext cx="1226874" cy="460537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/>
          <a:srcRect l="398" t="30139" r="83537" b="59300"/>
          <a:stretch>
            <a:fillRect/>
          </a:stretch>
        </p:blipFill>
        <p:spPr bwMode="auto">
          <a:xfrm>
            <a:off x="2127738" y="2896714"/>
            <a:ext cx="1289583" cy="52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2162523" y="3210412"/>
            <a:ext cx="1220322" cy="179106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5024316" y="1417708"/>
            <a:ext cx="2904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탈퇴를 신청한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Customer/Seller List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04801" y="4016907"/>
            <a:ext cx="346925" cy="214695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/>
          <p:cNvCxnSpPr>
            <a:stCxn id="20" idx="2"/>
            <a:endCxn id="23" idx="0"/>
          </p:cNvCxnSpPr>
          <p:nvPr/>
        </p:nvCxnSpPr>
        <p:spPr>
          <a:xfrm rot="16200000" flipH="1">
            <a:off x="9696901" y="4412965"/>
            <a:ext cx="370938" cy="82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9136912" y="460254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DB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에서 정보 삭제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상품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상품 등록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706415"/>
            <a:ext cx="7920000" cy="4287873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43046" y="5787437"/>
            <a:ext cx="2349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/>
          <a:srcRect l="337" t="37080" r="83651" b="50380"/>
          <a:stretch>
            <a:fillRect/>
          </a:stretch>
        </p:blipFill>
        <p:spPr bwMode="auto">
          <a:xfrm>
            <a:off x="2135824" y="3083597"/>
            <a:ext cx="1268146" cy="62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직사각형 27"/>
          <p:cNvSpPr/>
          <p:nvPr/>
        </p:nvSpPr>
        <p:spPr>
          <a:xfrm>
            <a:off x="2142503" y="3403972"/>
            <a:ext cx="1248144" cy="126814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2120" y="4837863"/>
            <a:ext cx="1122442" cy="501698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09218" y="2703153"/>
            <a:ext cx="2198140" cy="240281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/>
          <p:cNvCxnSpPr>
            <a:stCxn id="30" idx="3"/>
            <a:endCxn id="32" idx="1"/>
          </p:cNvCxnSpPr>
          <p:nvPr/>
        </p:nvCxnSpPr>
        <p:spPr>
          <a:xfrm flipV="1">
            <a:off x="6307358" y="2820838"/>
            <a:ext cx="473472" cy="245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6780830" y="2666949"/>
            <a:ext cx="2898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카테고리 별로 상품 리스트 검색 가능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8" name="그룹 48"/>
          <p:cNvGrpSpPr/>
          <p:nvPr/>
        </p:nvGrpSpPr>
        <p:grpSpPr>
          <a:xfrm>
            <a:off x="3459414" y="2382720"/>
            <a:ext cx="6087071" cy="3562388"/>
            <a:chOff x="3978003" y="2449465"/>
            <a:chExt cx="6087071" cy="356238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35393" t="16812"/>
            <a:stretch>
              <a:fillRect/>
            </a:stretch>
          </p:blipFill>
          <p:spPr bwMode="auto">
            <a:xfrm>
              <a:off x="3978003" y="2456197"/>
              <a:ext cx="5116922" cy="3555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931623" y="2449465"/>
              <a:ext cx="1133451" cy="3457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3" name="직사각형 32"/>
          <p:cNvSpPr/>
          <p:nvPr/>
        </p:nvSpPr>
        <p:spPr>
          <a:xfrm>
            <a:off x="4454042" y="4298345"/>
            <a:ext cx="2516122" cy="1041215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8" cstate="print"/>
          <a:srcRect l="752" t="1134" r="715" b="787"/>
          <a:stretch>
            <a:fillRect/>
          </a:stretch>
        </p:blipFill>
        <p:spPr bwMode="auto">
          <a:xfrm>
            <a:off x="7275323" y="2890037"/>
            <a:ext cx="2649758" cy="174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4" name="직선 화살표 연결선 33"/>
          <p:cNvCxnSpPr>
            <a:stCxn id="33" idx="3"/>
            <a:endCxn id="9219" idx="1"/>
          </p:cNvCxnSpPr>
          <p:nvPr/>
        </p:nvCxnSpPr>
        <p:spPr>
          <a:xfrm flipV="1">
            <a:off x="6970164" y="3762110"/>
            <a:ext cx="305159" cy="10568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7301606" y="2546807"/>
            <a:ext cx="2545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상품 이미지 등록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여러 장 가능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)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9" cstate="print"/>
          <a:srcRect r="4717"/>
          <a:stretch>
            <a:fillRect/>
          </a:stretch>
        </p:blipFill>
        <p:spPr bwMode="auto">
          <a:xfrm>
            <a:off x="3645666" y="3709316"/>
            <a:ext cx="458486" cy="42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71311" y="4720322"/>
            <a:ext cx="2677481" cy="117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11" cstate="print"/>
          <a:srcRect l="4056" r="3725"/>
          <a:stretch>
            <a:fillRect/>
          </a:stretch>
        </p:blipFill>
        <p:spPr bwMode="auto">
          <a:xfrm>
            <a:off x="3652945" y="2764278"/>
            <a:ext cx="457321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8148152" y="5993918"/>
            <a:ext cx="2017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X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버튼 누르면 삭제 가능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cxnSp>
        <p:nvCxnSpPr>
          <p:cNvPr id="58" name="직선 화살표 연결선 57"/>
          <p:cNvCxnSpPr>
            <a:stCxn id="57" idx="0"/>
          </p:cNvCxnSpPr>
          <p:nvPr/>
        </p:nvCxnSpPr>
        <p:spPr>
          <a:xfrm rot="5400000" flipH="1" flipV="1">
            <a:off x="9229196" y="5458218"/>
            <a:ext cx="463262" cy="60813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9224" idx="3"/>
          </p:cNvCxnSpPr>
          <p:nvPr/>
        </p:nvCxnSpPr>
        <p:spPr>
          <a:xfrm rot="10800000">
            <a:off x="4110266" y="3117498"/>
            <a:ext cx="997710" cy="15965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9222" idx="3"/>
          </p:cNvCxnSpPr>
          <p:nvPr/>
        </p:nvCxnSpPr>
        <p:spPr>
          <a:xfrm rot="10800000" flipV="1">
            <a:off x="4104153" y="3771065"/>
            <a:ext cx="1043869" cy="14933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상품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상품 관리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6703" y="5889249"/>
            <a:ext cx="234950" cy="10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6000" y="1696415"/>
            <a:ext cx="7920000" cy="4318711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 flipV="1">
            <a:off x="8785412" y="3047997"/>
            <a:ext cx="854635" cy="2808943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09218" y="2703153"/>
            <a:ext cx="2198140" cy="240281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>
            <a:stCxn id="17" idx="3"/>
            <a:endCxn id="21" idx="1"/>
          </p:cNvCxnSpPr>
          <p:nvPr/>
        </p:nvCxnSpPr>
        <p:spPr>
          <a:xfrm flipV="1">
            <a:off x="6307358" y="2820838"/>
            <a:ext cx="473472" cy="245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6780830" y="2666949"/>
            <a:ext cx="2898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카테고리 별로 상품 리스트 검색 가능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 l="337" t="37080" r="83651" b="50380"/>
          <a:stretch>
            <a:fillRect/>
          </a:stretch>
        </p:blipFill>
        <p:spPr bwMode="auto">
          <a:xfrm>
            <a:off x="2135824" y="3083597"/>
            <a:ext cx="1268146" cy="62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2149152" y="3524109"/>
            <a:ext cx="1248144" cy="173535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9371" y="5937738"/>
            <a:ext cx="539750" cy="77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직선 화살표 연결선 21"/>
          <p:cNvCxnSpPr>
            <a:stCxn id="16" idx="0"/>
            <a:endCxn id="23" idx="0"/>
          </p:cNvCxnSpPr>
          <p:nvPr/>
        </p:nvCxnSpPr>
        <p:spPr>
          <a:xfrm>
            <a:off x="9212730" y="5856940"/>
            <a:ext cx="7478" cy="3093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7478385" y="6166288"/>
            <a:ext cx="3483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세일 유무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버튼 클릭 시 세일 적용 변동 가능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06971" y="5908428"/>
            <a:ext cx="744660" cy="10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상품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 Best/Recommend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상품 관리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8502120" y="4837863"/>
            <a:ext cx="1122442" cy="501698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109218" y="2703153"/>
            <a:ext cx="2198140" cy="240281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>
            <a:stCxn id="17" idx="3"/>
            <a:endCxn id="21" idx="1"/>
          </p:cNvCxnSpPr>
          <p:nvPr/>
        </p:nvCxnSpPr>
        <p:spPr>
          <a:xfrm flipV="1">
            <a:off x="6307358" y="2820838"/>
            <a:ext cx="473472" cy="245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6780830" y="2666949"/>
            <a:ext cx="2898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카테고리 별로 상품 리스트 검색 가능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706415"/>
            <a:ext cx="7920000" cy="4287873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 l="337" t="37080" r="83651" b="50380"/>
          <a:stretch>
            <a:fillRect/>
          </a:stretch>
        </p:blipFill>
        <p:spPr bwMode="auto">
          <a:xfrm>
            <a:off x="2135824" y="3083597"/>
            <a:ext cx="1268146" cy="62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2149152" y="3524109"/>
            <a:ext cx="1248144" cy="173535"/>
          </a:xfrm>
          <a:prstGeom prst="rect">
            <a:avLst/>
          </a:prstGeom>
          <a:noFill/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6847" y="2528275"/>
            <a:ext cx="6202241" cy="3462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6753" y="2650638"/>
            <a:ext cx="2336800" cy="158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9862" y="4418135"/>
            <a:ext cx="2421469" cy="12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5" name="직선 화살표 연결선 24"/>
          <p:cNvCxnSpPr>
            <a:endCxn id="26" idx="1"/>
          </p:cNvCxnSpPr>
          <p:nvPr/>
        </p:nvCxnSpPr>
        <p:spPr>
          <a:xfrm flipV="1">
            <a:off x="6560675" y="4261471"/>
            <a:ext cx="605432" cy="359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7166107" y="3030364"/>
            <a:ext cx="294346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사용자 페이지 리스트 업데이트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Best Product</a:t>
            </a:r>
          </a:p>
          <a:p>
            <a:pPr>
              <a:buFont typeface="Symbol"/>
              <a:buChar char="Þ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사용들이 구매한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구매상품의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판매량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Top8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을 보여주는 기능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Recommend Product</a:t>
            </a:r>
          </a:p>
          <a:p>
            <a:pPr>
              <a:buFont typeface="Symbol"/>
              <a:buChar char="Þ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사용자들이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‘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좋아요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’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를 누른 상품의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Top6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을 보여주는 기능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836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이벤트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이벤트 관리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730919"/>
            <a:ext cx="7920000" cy="4275943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155827" y="3624226"/>
            <a:ext cx="1248144" cy="347073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820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게시판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게시판 등록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713746"/>
            <a:ext cx="7920000" cy="4266594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 l="337" t="56227" r="83230" b="28806"/>
          <a:stretch>
            <a:fillRect/>
          </a:stretch>
        </p:blipFill>
        <p:spPr bwMode="auto">
          <a:xfrm>
            <a:off x="2129151" y="4038045"/>
            <a:ext cx="1301518" cy="7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2162501" y="4291670"/>
            <a:ext cx="1248144" cy="133491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820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게시판 관리 페이지</a:t>
            </a: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QnA 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자주하는 질문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670848"/>
            <a:ext cx="7920000" cy="4280997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337" t="56227" r="83230" b="28806"/>
          <a:stretch>
            <a:fillRect/>
          </a:stretch>
        </p:blipFill>
        <p:spPr bwMode="auto">
          <a:xfrm>
            <a:off x="2135825" y="4024697"/>
            <a:ext cx="1301518" cy="7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2162501" y="4398454"/>
            <a:ext cx="1248144" cy="133491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002632" y="3376148"/>
            <a:ext cx="234810" cy="167987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 b="9704"/>
          <a:stretch>
            <a:fillRect/>
          </a:stretch>
        </p:blipFill>
        <p:spPr bwMode="auto">
          <a:xfrm>
            <a:off x="3997996" y="2682702"/>
            <a:ext cx="5673285" cy="312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820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게시판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공지사항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740768"/>
            <a:ext cx="7920000" cy="4266112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 l="337" t="56227" r="83230" b="28806"/>
          <a:stretch>
            <a:fillRect/>
          </a:stretch>
        </p:blipFill>
        <p:spPr bwMode="auto">
          <a:xfrm>
            <a:off x="2135825" y="4024697"/>
            <a:ext cx="1301518" cy="7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2162501" y="4531934"/>
            <a:ext cx="1248144" cy="133491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75936" y="3429540"/>
            <a:ext cx="234810" cy="167987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71253" y="2856307"/>
            <a:ext cx="5699114" cy="311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4280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주문내역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794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주문내역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(Seller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664173"/>
            <a:ext cx="7920000" cy="4270901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2162501" y="4718806"/>
            <a:ext cx="1248144" cy="367127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43529" y="2755399"/>
            <a:ext cx="294848" cy="194704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7250" y="2370046"/>
            <a:ext cx="6607848" cy="276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7667813" y="3776597"/>
            <a:ext cx="1002301" cy="334866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63257" y="3076923"/>
            <a:ext cx="2537426" cy="287001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>
            <a:stCxn id="17" idx="3"/>
            <a:endCxn id="19" idx="1"/>
          </p:cNvCxnSpPr>
          <p:nvPr/>
        </p:nvCxnSpPr>
        <p:spPr>
          <a:xfrm flipV="1">
            <a:off x="6300683" y="3214630"/>
            <a:ext cx="493496" cy="579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6794179" y="3060741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배송 상태 별로 검색 가능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2581" y="2525110"/>
            <a:ext cx="6472400" cy="3298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039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개발 일정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="" xmlns:a16="http://schemas.microsoft.com/office/drawing/2014/main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What You Eat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sp>
        <p:nvSpPr>
          <p:cNvPr id="4" name="갈매기형 수장 5">
            <a:extLst>
              <a:ext uri="{FF2B5EF4-FFF2-40B4-BE49-F238E27FC236}">
                <a16:creationId xmlns="" xmlns:a16="http://schemas.microsoft.com/office/drawing/2014/main" id="{12DC58A4-C414-4F2F-9CA9-968242C933D2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갈매기형 수장 4">
            <a:extLst>
              <a:ext uri="{FF2B5EF4-FFF2-40B4-BE49-F238E27FC236}">
                <a16:creationId xmlns="" xmlns:a16="http://schemas.microsoft.com/office/drawing/2014/main" id="{4130F2A3-4BF0-424B-8976-6220B9B3D088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오각형 3">
            <a:extLst>
              <a:ext uri="{FF2B5EF4-FFF2-40B4-BE49-F238E27FC236}">
                <a16:creationId xmlns="" xmlns:a16="http://schemas.microsoft.com/office/drawing/2014/main" id="{F376D8BE-E612-4444-9687-FB38FD60E8FA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="" xmlns:a16="http://schemas.microsoft.com/office/drawing/2014/main" id="{03B1F3E2-CC0A-4248-9677-BD6A8AC0A3B9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중괄호 19">
            <a:extLst>
              <a:ext uri="{FF2B5EF4-FFF2-40B4-BE49-F238E27FC236}">
                <a16:creationId xmlns="" xmlns:a16="http://schemas.microsoft.com/office/drawing/2014/main" id="{00F9D7A3-ABAC-4E3B-8B27-82702A9509DC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>
            <a:extLst>
              <a:ext uri="{FF2B5EF4-FFF2-40B4-BE49-F238E27FC236}">
                <a16:creationId xmlns="" xmlns:a16="http://schemas.microsoft.com/office/drawing/2014/main" id="{F5903408-6F03-4B8E-887B-F0F5B41E89C4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288D9B7-20E1-492B-8791-00701A5EAD5F}"/>
              </a:ext>
            </a:extLst>
          </p:cNvPr>
          <p:cNvSpPr txBox="1"/>
          <p:nvPr/>
        </p:nvSpPr>
        <p:spPr>
          <a:xfrm>
            <a:off x="1700804" y="2247153"/>
            <a:ext cx="7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아리따-돋움4.0(OTF)-SemiBold" pitchFamily="18" charset="-127"/>
                <a:ea typeface="아리따-돋움4.0(OTF)-SemiBold" pitchFamily="18" charset="-127"/>
              </a:rPr>
              <a:t>1</a:t>
            </a:r>
            <a:r>
              <a:rPr lang="ko-KR" altLang="en-US" dirty="0" smtClean="0">
                <a:latin typeface="아리따-돋움4.0(OTF)-SemiBold" pitchFamily="18" charset="-127"/>
                <a:ea typeface="아리따-돋움4.0(OTF)-SemiBold" pitchFamily="18" charset="-127"/>
              </a:rPr>
              <a:t>주차</a:t>
            </a:r>
            <a:endParaRPr lang="ko-KR" altLang="en-US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01E4128-63BF-4021-9634-009386EC6313}"/>
              </a:ext>
            </a:extLst>
          </p:cNvPr>
          <p:cNvSpPr txBox="1"/>
          <p:nvPr/>
        </p:nvSpPr>
        <p:spPr>
          <a:xfrm>
            <a:off x="722694" y="3281949"/>
            <a:ext cx="27063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주제선정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개별 업무 분담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DB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설계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WEB UI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디자인 설계</a:t>
            </a:r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endParaRPr lang="en-US" altLang="ko-KR" sz="15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962504-A081-4511-9042-E304ACFB0DE9}"/>
              </a:ext>
            </a:extLst>
          </p:cNvPr>
          <p:cNvSpPr txBox="1"/>
          <p:nvPr/>
        </p:nvSpPr>
        <p:spPr>
          <a:xfrm>
            <a:off x="4912299" y="3328843"/>
            <a:ext cx="2422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DB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설계 테이블 수정</a:t>
            </a:r>
            <a:endParaRPr lang="en-US" altLang="ko-KR" sz="1500" dirty="0" smtClean="0">
              <a:solidFill>
                <a:schemeClr val="bg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사용자 페이지 </a:t>
            </a: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기능 구현</a:t>
            </a:r>
            <a:endParaRPr lang="en-US" altLang="ko-KR" sz="1500" dirty="0" smtClean="0">
              <a:solidFill>
                <a:schemeClr val="bg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판매자 페이지 </a:t>
            </a: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기능 구현</a:t>
            </a:r>
            <a:endParaRPr lang="en-US" altLang="ko-KR" sz="1500" dirty="0" smtClean="0">
              <a:solidFill>
                <a:schemeClr val="bg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관리자 페이지 </a:t>
            </a: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&amp;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기능 구현</a:t>
            </a:r>
            <a:endParaRPr lang="ko-KR" altLang="en-US" sz="1500" dirty="0">
              <a:solidFill>
                <a:schemeClr val="bg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288D9B7-20E1-492B-8791-00701A5EAD5F}"/>
              </a:ext>
            </a:extLst>
          </p:cNvPr>
          <p:cNvSpPr txBox="1"/>
          <p:nvPr/>
        </p:nvSpPr>
        <p:spPr>
          <a:xfrm>
            <a:off x="5329097" y="516619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아리따-돋움4.0(OTF)-SemiBold" pitchFamily="18" charset="-127"/>
                <a:ea typeface="아리따-돋움4.0(OTF)-SemiBold" pitchFamily="18" charset="-127"/>
              </a:rPr>
              <a:t>2</a:t>
            </a:r>
            <a:r>
              <a:rPr lang="ko-KR" altLang="en-US" dirty="0" smtClean="0">
                <a:latin typeface="아리따-돋움4.0(OTF)-SemiBold" pitchFamily="18" charset="-127"/>
                <a:ea typeface="아리따-돋움4.0(OTF)-SemiBold" pitchFamily="18" charset="-127"/>
              </a:rPr>
              <a:t>주차</a:t>
            </a:r>
            <a:endParaRPr lang="ko-KR" altLang="en-US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288D9B7-20E1-492B-8791-00701A5EAD5F}"/>
              </a:ext>
            </a:extLst>
          </p:cNvPr>
          <p:cNvSpPr txBox="1"/>
          <p:nvPr/>
        </p:nvSpPr>
        <p:spPr>
          <a:xfrm>
            <a:off x="8974974" y="227646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아리따-돋움4.0(OTF)-SemiBold" pitchFamily="18" charset="-127"/>
                <a:ea typeface="아리따-돋움4.0(OTF)-SemiBold" pitchFamily="18" charset="-127"/>
              </a:rPr>
              <a:t>3</a:t>
            </a:r>
            <a:r>
              <a:rPr lang="ko-KR" altLang="en-US" dirty="0" smtClean="0">
                <a:latin typeface="아리따-돋움4.0(OTF)-SemiBold" pitchFamily="18" charset="-127"/>
                <a:ea typeface="아리따-돋움4.0(OTF)-SemiBold" pitchFamily="18" charset="-127"/>
              </a:rPr>
              <a:t>주차</a:t>
            </a:r>
            <a:endParaRPr lang="ko-KR" altLang="en-US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4962504-A081-4511-9042-E304ACFB0DE9}"/>
              </a:ext>
            </a:extLst>
          </p:cNvPr>
          <p:cNvSpPr txBox="1"/>
          <p:nvPr/>
        </p:nvSpPr>
        <p:spPr>
          <a:xfrm>
            <a:off x="8651966" y="3252637"/>
            <a:ext cx="211949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웹 소켓 채팅 구현</a:t>
            </a:r>
            <a:endParaRPr lang="en-US" altLang="ko-KR" sz="1500" dirty="0" smtClean="0">
              <a:solidFill>
                <a:schemeClr val="bg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웹 메인 페이지 수정 및</a:t>
            </a:r>
            <a:endParaRPr lang="en-US" altLang="ko-KR" sz="1500" dirty="0" smtClean="0">
              <a:solidFill>
                <a:schemeClr val="bg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전체 기능 시연</a:t>
            </a:r>
            <a:endParaRPr lang="en-US" altLang="ko-KR" sz="1500" dirty="0" smtClean="0">
              <a:solidFill>
                <a:schemeClr val="bg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오류 수정</a:t>
            </a:r>
            <a:endParaRPr lang="en-US" altLang="ko-KR" sz="1500" dirty="0" smtClean="0">
              <a:solidFill>
                <a:schemeClr val="bg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  <a:p>
            <a:pPr>
              <a:buFontTx/>
              <a:buChar char="-"/>
            </a:pP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PPT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발표</a:t>
            </a:r>
            <a:r>
              <a:rPr lang="en-US" altLang="ko-KR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아리따-돋움4.0(OTF)-Medium" pitchFamily="18" charset="-127"/>
                <a:ea typeface="아리따-돋움4.0(OTF)-Medium" pitchFamily="18" charset="-127"/>
              </a:rPr>
              <a:t>준비</a:t>
            </a:r>
            <a:endParaRPr lang="ko-KR" altLang="en-US" sz="1500" dirty="0">
              <a:solidFill>
                <a:schemeClr val="bg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268823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424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매출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이익 관리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687372"/>
            <a:ext cx="7920000" cy="4311852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9365" y="5661684"/>
            <a:ext cx="473037" cy="271903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2162501" y="5653261"/>
            <a:ext cx="1248144" cy="153513"/>
          </a:xfrm>
          <a:prstGeom prst="rect">
            <a:avLst/>
          </a:prstGeom>
          <a:noFill/>
          <a:ln w="635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/>
          <a:srcRect b="2493"/>
          <a:stretch>
            <a:fillRect/>
          </a:stretch>
        </p:blipFill>
        <p:spPr bwMode="auto">
          <a:xfrm>
            <a:off x="3587519" y="2466291"/>
            <a:ext cx="6230601" cy="3531661"/>
          </a:xfrm>
          <a:prstGeom prst="rect">
            <a:avLst/>
          </a:prstGeom>
          <a:noFill/>
          <a:ln w="63500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7509" y="3046065"/>
            <a:ext cx="6347730" cy="275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/>
          <p:cNvSpPr/>
          <p:nvPr/>
        </p:nvSpPr>
        <p:spPr>
          <a:xfrm>
            <a:off x="7722341" y="3570832"/>
            <a:ext cx="460537" cy="186884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7248241" y="2287256"/>
            <a:ext cx="1670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등급 변경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도라지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: default  </a:t>
            </a: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인삼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: 10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만원이상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산삼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: 50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SemiBold" pitchFamily="18" charset="-127"/>
                <a:ea typeface="아리따-돋움4.0(OTF)-SemiBold" pitchFamily="18" charset="-127"/>
              </a:rPr>
              <a:t>만원 이상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cxnSp>
        <p:nvCxnSpPr>
          <p:cNvPr id="21" name="꺾인 연결선 48"/>
          <p:cNvCxnSpPr>
            <a:stCxn id="19" idx="0"/>
            <a:endCxn id="20" idx="2"/>
          </p:cNvCxnSpPr>
          <p:nvPr/>
        </p:nvCxnSpPr>
        <p:spPr>
          <a:xfrm rot="5400000" flipH="1" flipV="1">
            <a:off x="7853236" y="3340738"/>
            <a:ext cx="329469" cy="13072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 cstate="print"/>
          <a:srcRect r="19972" b="11986"/>
          <a:stretch>
            <a:fillRect/>
          </a:stretch>
        </p:blipFill>
        <p:spPr bwMode="auto">
          <a:xfrm>
            <a:off x="3689490" y="2363487"/>
            <a:ext cx="6228235" cy="34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8" cstate="print"/>
          <a:srcRect l="5024" r="6266"/>
          <a:stretch>
            <a:fillRect/>
          </a:stretch>
        </p:blipFill>
        <p:spPr bwMode="auto">
          <a:xfrm>
            <a:off x="4573402" y="3610966"/>
            <a:ext cx="547305" cy="79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9" name="직선 화살표 연결선 28"/>
          <p:cNvCxnSpPr/>
          <p:nvPr/>
        </p:nvCxnSpPr>
        <p:spPr>
          <a:xfrm rot="10800000">
            <a:off x="5166026" y="4024695"/>
            <a:ext cx="320378" cy="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424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매출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이익 관리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6000" y="1640654"/>
            <a:ext cx="7920000" cy="4311852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9365" y="5614966"/>
            <a:ext cx="473037" cy="27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2162501" y="5606543"/>
            <a:ext cx="1248144" cy="153513"/>
          </a:xfrm>
          <a:prstGeom prst="rect">
            <a:avLst/>
          </a:prstGeom>
          <a:noFill/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7519" y="2419573"/>
            <a:ext cx="6230601" cy="352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 t="5594" b="7648"/>
          <a:stretch>
            <a:fillRect/>
          </a:stretch>
        </p:blipFill>
        <p:spPr bwMode="auto">
          <a:xfrm>
            <a:off x="3713001" y="2319493"/>
            <a:ext cx="5841736" cy="227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 cstate="print"/>
          <a:srcRect t="15728" b="12579"/>
          <a:stretch>
            <a:fillRect/>
          </a:stretch>
        </p:blipFill>
        <p:spPr bwMode="auto">
          <a:xfrm>
            <a:off x="3796098" y="4537649"/>
            <a:ext cx="5466374" cy="137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424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매출 관리 페이지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E68E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1.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 지출 관리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9365" y="5661684"/>
            <a:ext cx="473037" cy="27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6000" y="1687372"/>
            <a:ext cx="7920000" cy="4311852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3521" y="2502795"/>
            <a:ext cx="6376609" cy="321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02800" y="5640704"/>
            <a:ext cx="6019846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35563" y="3012672"/>
            <a:ext cx="6352499" cy="265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1555" y="5667246"/>
            <a:ext cx="473037" cy="27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2162501" y="5806763"/>
            <a:ext cx="1248144" cy="173546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91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2969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후기 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[ </a:t>
            </a:r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느낀 점 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]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1370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You Eat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F7740C2-AD3E-46C8-9F50-1EF93ABB0A9E}"/>
              </a:ext>
            </a:extLst>
          </p:cNvPr>
          <p:cNvSpPr txBox="1"/>
          <p:nvPr/>
        </p:nvSpPr>
        <p:spPr>
          <a:xfrm>
            <a:off x="4620322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095DFC5-5973-4BDC-AE4A-7B2141620F73}"/>
              </a:ext>
            </a:extLst>
          </p:cNvPr>
          <p:cNvSpPr txBox="1"/>
          <p:nvPr/>
        </p:nvSpPr>
        <p:spPr>
          <a:xfrm>
            <a:off x="2986947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F24BF83-46DD-4087-90E5-7237CA2318C8}"/>
              </a:ext>
            </a:extLst>
          </p:cNvPr>
          <p:cNvSpPr txBox="1"/>
          <p:nvPr/>
        </p:nvSpPr>
        <p:spPr>
          <a:xfrm>
            <a:off x="2025247" y="2932627"/>
            <a:ext cx="11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Lee A Reum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B3DE716-E280-496C-858F-6490A050D600}"/>
              </a:ext>
            </a:extLst>
          </p:cNvPr>
          <p:cNvSpPr/>
          <p:nvPr/>
        </p:nvSpPr>
        <p:spPr>
          <a:xfrm>
            <a:off x="3328593" y="1494043"/>
            <a:ext cx="6480000" cy="1728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rPr>
              <a:t>프로젝트 시작 전 기획 설계 부분이 중요하다고 생각하고 신경 썼지만</a:t>
            </a:r>
            <a:r>
              <a:rPr lang="en-US" altLang="ko-KR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rPr>
              <a:t>중간에 많은 수정 부분이 필요했고</a:t>
            </a:r>
            <a:r>
              <a:rPr lang="en-US" altLang="ko-KR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rPr>
              <a:t>, 3</a:t>
            </a:r>
            <a:r>
              <a:rPr lang="ko-KR" altLang="en-US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rPr>
              <a:t>주간의 짧은 시간 동안 진행한 첫 프로젝트여서 처음 기획한 기능들을 모두 구현하지는 못한 아쉬움이 남는다</a:t>
            </a:r>
            <a:r>
              <a:rPr lang="en-US" altLang="ko-KR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rPr>
              <a:t>그러나 팀원들과 원활한 소통으로 많은 것을 배우고 프로젝트를 잘 마무리 하게 되어서 뿌듯하고 무엇보다도 우리 능력자팀원들에게 너무 고맙다고 말하고 싶다</a:t>
            </a:r>
            <a:r>
              <a:rPr lang="en-US" altLang="ko-KR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  <a:sym typeface="Wingdings" pitchFamily="2" charset="2"/>
              </a:rPr>
              <a:t></a:t>
            </a:r>
            <a:endParaRPr lang="ko-KR" altLang="en-US" dirty="0">
              <a:solidFill>
                <a:schemeClr val="tx1"/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805083" y="5152169"/>
            <a:ext cx="8003511" cy="1478337"/>
            <a:chOff x="1805083" y="5005107"/>
            <a:chExt cx="8003511" cy="147833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85E5D221-1446-4032-980B-3E2F1DC01BD3}"/>
                </a:ext>
              </a:extLst>
            </p:cNvPr>
            <p:cNvSpPr txBox="1"/>
            <p:nvPr/>
          </p:nvSpPr>
          <p:spPr>
            <a:xfrm>
              <a:off x="1805083" y="6175667"/>
              <a:ext cx="1519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Kyung Yeo Rang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3B3DE716-E280-496C-858F-6490A050D600}"/>
                </a:ext>
              </a:extLst>
            </p:cNvPr>
            <p:cNvSpPr/>
            <p:nvPr/>
          </p:nvSpPr>
          <p:spPr>
            <a:xfrm>
              <a:off x="3328594" y="5005107"/>
              <a:ext cx="6480000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한 단계 한 단계 나아가면서 약간 첩첩 산중이라는 느낌이 들었고 </a:t>
              </a:r>
              <a:endParaRPr lang="en-US" altLang="ko-KR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endParaRP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빠르게 기능을 해결하려고 하면서 놓치는 기능들도 생겨서 </a:t>
              </a:r>
              <a:endParaRPr lang="en-US" altLang="ko-KR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endParaRP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아쉬운 부분이 있지만 그래도 다 만들고 나니 배운 점도 많고 </a:t>
              </a:r>
              <a:endParaRPr lang="en-US" altLang="ko-KR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endParaRP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무엇보다 너무 뿌듯했다</a:t>
              </a:r>
              <a:r>
                <a:rPr lang="en-US" altLang="ko-KR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.</a:t>
              </a: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역시 우리 팀 너무 능력자고 너무 최고다</a:t>
              </a:r>
              <a:r>
                <a:rPr lang="en-US" altLang="ko-KR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.</a:t>
              </a:r>
              <a:endParaRPr lang="ko-KR" altLang="en-US" dirty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  <p:pic>
          <p:nvPicPr>
            <p:cNvPr id="38" name="그림 37" descr="여랑.jpg"/>
            <p:cNvPicPr>
              <a:picLocks noChangeAspect="1"/>
            </p:cNvPicPr>
            <p:nvPr/>
          </p:nvPicPr>
          <p:blipFill>
            <a:blip r:embed="rId3" cstate="print"/>
            <a:srcRect t="9089" b="14589"/>
            <a:stretch>
              <a:fillRect/>
            </a:stretch>
          </p:blipFill>
          <p:spPr>
            <a:xfrm>
              <a:off x="1988810" y="5040922"/>
              <a:ext cx="1152000" cy="1172309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1981200" y="3428872"/>
            <a:ext cx="7825385" cy="1519370"/>
            <a:chOff x="1981200" y="3281810"/>
            <a:chExt cx="7825385" cy="151937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07EE7C40-7889-472E-A75E-688366B77A85}"/>
                </a:ext>
              </a:extLst>
            </p:cNvPr>
            <p:cNvSpPr txBox="1"/>
            <p:nvPr/>
          </p:nvSpPr>
          <p:spPr>
            <a:xfrm>
              <a:off x="8679218" y="4493403"/>
              <a:ext cx="9923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Kim Min A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3B3DE716-E280-496C-858F-6490A050D600}"/>
                </a:ext>
              </a:extLst>
            </p:cNvPr>
            <p:cNvSpPr/>
            <p:nvPr/>
          </p:nvSpPr>
          <p:spPr>
            <a:xfrm>
              <a:off x="1981200" y="3281810"/>
              <a:ext cx="6480000" cy="1417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DB</a:t>
              </a:r>
              <a:r>
                <a:rPr lang="ko-KR" altLang="en-US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 및 인터페이스 설계 단계에서 고민의 시간이 많이 필요하다는 것을 느꼈고</a:t>
              </a:r>
              <a:r>
                <a:rPr lang="en-US" altLang="ko-KR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,</a:t>
              </a:r>
              <a:r>
                <a:rPr lang="ko-KR" altLang="en-US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 구현하고 싶었던 것이 많았지만 시간이 부족해서 다 구현하지 못한 것이 아쉬웠으나 배운 것 또한 많았던 시간이어서 </a:t>
              </a:r>
              <a:endParaRPr lang="en-US" altLang="ko-KR" dirty="0" smtClean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endParaRP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의미 있는 시간이 된 것 같다</a:t>
              </a:r>
              <a:r>
                <a:rPr lang="en-US" altLang="ko-KR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.</a:t>
              </a:r>
            </a:p>
            <a:p>
              <a:r>
                <a:rPr lang="ko-KR" altLang="en-US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팀장님을 포함하여 우리 팀에게 너무 감사하고 사랑합니다</a:t>
              </a:r>
              <a:r>
                <a:rPr lang="en-US" altLang="ko-KR" dirty="0" smtClean="0">
                  <a:solidFill>
                    <a:schemeClr val="tx1"/>
                  </a:solidFill>
                  <a:latin typeface="아리따-돋움4.0(OTF)-Medium" pitchFamily="18" charset="-127"/>
                  <a:ea typeface="아리따-돋움4.0(OTF)-Medium" pitchFamily="18" charset="-127"/>
                </a:rPr>
                <a:t>!</a:t>
              </a:r>
              <a:endParaRPr lang="ko-KR" altLang="en-US" dirty="0">
                <a:solidFill>
                  <a:schemeClr val="tx1"/>
                </a:solidFill>
                <a:latin typeface="아리따-돋움4.0(OTF)-Medium" pitchFamily="18" charset="-127"/>
                <a:ea typeface="아리따-돋움4.0(OTF)-Medium" pitchFamily="18" charset="-127"/>
              </a:endParaRPr>
            </a:p>
          </p:txBody>
        </p:sp>
        <p:pic>
          <p:nvPicPr>
            <p:cNvPr id="40" name="그림 39" descr="민아.jpg"/>
            <p:cNvPicPr>
              <a:picLocks noChangeAspect="1"/>
            </p:cNvPicPr>
            <p:nvPr/>
          </p:nvPicPr>
          <p:blipFill>
            <a:blip r:embed="rId4" cstate="print"/>
            <a:srcRect t="1526" b="25962"/>
            <a:stretch>
              <a:fillRect/>
            </a:stretch>
          </p:blipFill>
          <p:spPr>
            <a:xfrm>
              <a:off x="8546585" y="3282162"/>
              <a:ext cx="1260000" cy="1237081"/>
            </a:xfrm>
            <a:prstGeom prst="rect">
              <a:avLst/>
            </a:prstGeom>
          </p:spPr>
        </p:pic>
      </p:grpSp>
      <p:pic>
        <p:nvPicPr>
          <p:cNvPr id="41" name="그림 40" descr="아름.jpg"/>
          <p:cNvPicPr>
            <a:picLocks noChangeAspect="1"/>
          </p:cNvPicPr>
          <p:nvPr/>
        </p:nvPicPr>
        <p:blipFill>
          <a:blip r:embed="rId5" cstate="print"/>
          <a:srcRect b="14183"/>
          <a:stretch>
            <a:fillRect/>
          </a:stretch>
        </p:blipFill>
        <p:spPr>
          <a:xfrm>
            <a:off x="2041246" y="1544480"/>
            <a:ext cx="1152000" cy="14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896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48FAD0A-28A4-42F7-9F87-6FE2AAEEA8DA}"/>
              </a:ext>
            </a:extLst>
          </p:cNvPr>
          <p:cNvSpPr txBox="1"/>
          <p:nvPr/>
        </p:nvSpPr>
        <p:spPr>
          <a:xfrm>
            <a:off x="5354450" y="2069430"/>
            <a:ext cx="1483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Q.</a:t>
            </a:r>
            <a:endParaRPr lang="ko-KR" altLang="en-US" sz="9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8D50F87-7DBE-4EA1-98B5-22CC2EADA3A3}"/>
              </a:ext>
            </a:extLst>
          </p:cNvPr>
          <p:cNvSpPr txBox="1"/>
          <p:nvPr/>
        </p:nvSpPr>
        <p:spPr>
          <a:xfrm>
            <a:off x="3465094" y="3858561"/>
            <a:ext cx="5261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300" dirty="0" smtClean="0">
                <a:latin typeface="아리따-돋움4.0(OTF)-Medium" pitchFamily="18" charset="-127"/>
                <a:ea typeface="아리따-돋움4.0(OTF)-Medium" pitchFamily="18" charset="-127"/>
              </a:rPr>
              <a:t>경청해주셔서 감사합니다</a:t>
            </a:r>
            <a:endParaRPr lang="ko-KR" altLang="en-US" sz="4000" spc="-300" dirty="0"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578AB19-E976-42AF-ACDF-2063193F9AAC}"/>
              </a:ext>
            </a:extLst>
          </p:cNvPr>
          <p:cNvCxnSpPr>
            <a:cxnSpLocks/>
          </p:cNvCxnSpPr>
          <p:nvPr/>
        </p:nvCxnSpPr>
        <p:spPr>
          <a:xfrm>
            <a:off x="4772526" y="51816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B247EA3-9A15-40A3-A9EE-3DF796E80758}"/>
              </a:ext>
            </a:extLst>
          </p:cNvPr>
          <p:cNvCxnSpPr>
            <a:cxnSpLocks/>
          </p:cNvCxnSpPr>
          <p:nvPr/>
        </p:nvCxnSpPr>
        <p:spPr>
          <a:xfrm>
            <a:off x="4772526" y="1676400"/>
            <a:ext cx="26469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4914" y="6394450"/>
            <a:ext cx="2187086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6799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725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설계 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[ </a:t>
            </a:r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기능정의서 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]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관리자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4125" y="1756602"/>
            <a:ext cx="9683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5128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725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설계 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[ </a:t>
            </a:r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기능정의서 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]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판매자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4298" y="1794592"/>
            <a:ext cx="8643404" cy="436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5128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22D6E3A-2633-4521-919B-4979A0CF1E04}"/>
              </a:ext>
            </a:extLst>
          </p:cNvPr>
          <p:cNvCxnSpPr>
            <a:cxnSpLocks/>
          </p:cNvCxnSpPr>
          <p:nvPr/>
        </p:nvCxnSpPr>
        <p:spPr>
          <a:xfrm>
            <a:off x="128337" y="128337"/>
            <a:ext cx="1206366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12B92A5-CACA-42B6-AF84-4914E60F0529}"/>
              </a:ext>
            </a:extLst>
          </p:cNvPr>
          <p:cNvSpPr txBox="1"/>
          <p:nvPr/>
        </p:nvSpPr>
        <p:spPr>
          <a:xfrm>
            <a:off x="288758" y="176467"/>
            <a:ext cx="3725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설계 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[ </a:t>
            </a:r>
            <a:r>
              <a:rPr lang="ko-KR" altLang="en-US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기능정의서 </a:t>
            </a:r>
            <a:r>
              <a:rPr lang="en-US" altLang="ko-KR" sz="4000" spc="-300" dirty="0" smtClean="0">
                <a:latin typeface="아리따-돋움4.0(OTF)-SemiBold" pitchFamily="18" charset="-127"/>
                <a:ea typeface="아리따-돋움4.0(OTF)-SemiBold" pitchFamily="18" charset="-127"/>
              </a:rPr>
              <a:t>]</a:t>
            </a:r>
            <a:endParaRPr lang="ko-KR" altLang="en-US" sz="4000" spc="-300" dirty="0">
              <a:latin typeface="아리따-돋움4.0(OTF)-SemiBold" pitchFamily="18" charset="-127"/>
              <a:ea typeface="아리따-돋움4.0(OTF)-SemiBold" pitchFamily="18" charset="-127"/>
            </a:endParaRPr>
          </a:p>
        </p:txBody>
      </p:sp>
      <p:grpSp>
        <p:nvGrpSpPr>
          <p:cNvPr id="2" name="그룹 7">
            <a:extLst>
              <a:ext uri="{FF2B5EF4-FFF2-40B4-BE49-F238E27FC236}">
                <a16:creationId xmlns:a16="http://schemas.microsoft.com/office/drawing/2014/main" xmlns="" id="{417C9107-2ED2-4EA1-A0F7-AD9AD6E36598}"/>
              </a:ext>
            </a:extLst>
          </p:cNvPr>
          <p:cNvGrpSpPr/>
          <p:nvPr/>
        </p:nvGrpSpPr>
        <p:grpSpPr>
          <a:xfrm>
            <a:off x="0" y="0"/>
            <a:ext cx="128337" cy="2406310"/>
            <a:chOff x="0" y="0"/>
            <a:chExt cx="128337" cy="40105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8424A40A-61C0-43BC-95E6-17431DB48173}"/>
                </a:ext>
              </a:extLst>
            </p:cNvPr>
            <p:cNvSpPr/>
            <p:nvPr/>
          </p:nvSpPr>
          <p:spPr>
            <a:xfrm>
              <a:off x="0" y="0"/>
              <a:ext cx="128337" cy="200525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51F4E33-C17D-455A-B5E4-9153321A6A66}"/>
                </a:ext>
              </a:extLst>
            </p:cNvPr>
            <p:cNvSpPr/>
            <p:nvPr/>
          </p:nvSpPr>
          <p:spPr>
            <a:xfrm>
              <a:off x="0" y="2005255"/>
              <a:ext cx="128337" cy="2005255"/>
            </a:xfrm>
            <a:prstGeom prst="rect">
              <a:avLst/>
            </a:prstGeom>
            <a:solidFill>
              <a:srgbClr val="F7EF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05F835DD-A5CC-44DB-9665-F0F989062551}"/>
              </a:ext>
            </a:extLst>
          </p:cNvPr>
          <p:cNvCxnSpPr/>
          <p:nvPr/>
        </p:nvCxnSpPr>
        <p:spPr>
          <a:xfrm>
            <a:off x="112294" y="6721642"/>
            <a:ext cx="988193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9655665D-6067-435C-93BB-AE74D67D2B74}"/>
              </a:ext>
            </a:extLst>
          </p:cNvPr>
          <p:cNvCxnSpPr>
            <a:cxnSpLocks/>
          </p:cNvCxnSpPr>
          <p:nvPr/>
        </p:nvCxnSpPr>
        <p:spPr>
          <a:xfrm>
            <a:off x="0" y="121370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E4809B-935D-452B-B334-96D828FA67D7}"/>
              </a:ext>
            </a:extLst>
          </p:cNvPr>
          <p:cNvSpPr txBox="1"/>
          <p:nvPr/>
        </p:nvSpPr>
        <p:spPr>
          <a:xfrm>
            <a:off x="288758" y="87384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Medium" pitchFamily="18" charset="-127"/>
                <a:ea typeface="아리따-돋움4.0(OTF)-Medium" pitchFamily="18" charset="-127"/>
              </a:rPr>
              <a:t>사용자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Medium" pitchFamily="18" charset="-127"/>
              <a:ea typeface="아리따-돋움4.0(OTF)-Medium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83003" y="6626820"/>
            <a:ext cx="212411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6548" y="1777798"/>
            <a:ext cx="7118905" cy="436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5128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1108_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B194"/>
      </a:accent1>
      <a:accent2>
        <a:srgbClr val="A9BCC7"/>
      </a:accent2>
      <a:accent3>
        <a:srgbClr val="EE7849"/>
      </a:accent3>
      <a:accent4>
        <a:srgbClr val="F9DEA3"/>
      </a:accent4>
      <a:accent5>
        <a:srgbClr val="F7EFE7"/>
      </a:accent5>
      <a:accent6>
        <a:srgbClr val="CAC3BD"/>
      </a:accent6>
      <a:hlink>
        <a:srgbClr val="3F3F3F"/>
      </a:hlink>
      <a:folHlink>
        <a:srgbClr val="3F3F3F"/>
      </a:folHlink>
    </a:clrScheme>
    <a:fontScheme name="Arial_나눔스퀘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1944</Words>
  <Application>Microsoft Office PowerPoint</Application>
  <PresentationFormat>사용자 지정</PresentationFormat>
  <Paragraphs>436</Paragraphs>
  <Slides>64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이아름</cp:lastModifiedBy>
  <cp:revision>169</cp:revision>
  <dcterms:created xsi:type="dcterms:W3CDTF">2020-11-08T00:44:28Z</dcterms:created>
  <dcterms:modified xsi:type="dcterms:W3CDTF">2022-08-24T01:22:02Z</dcterms:modified>
  <cp:version/>
</cp:coreProperties>
</file>